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4.xml" ContentType="application/vnd.openxmlformats-officedocument.presentationml.notesSlide+xml"/>
  <Override PartName="/ppt/tags/tag4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43.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5.xml" ContentType="application/vnd.openxmlformats-officedocument.presentationml.notesSlide+xml"/>
  <Override PartName="/ppt/tags/tag4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8.xml" ContentType="application/vnd.openxmlformats-officedocument.presentationml.tags+xml"/>
  <Override PartName="/ppt/notesSlides/notesSlide38.xml" ContentType="application/vnd.openxmlformats-officedocument.presentationml.notesSlide+xml"/>
  <Override PartName="/ppt/tags/tag49.xml" ContentType="application/vnd.openxmlformats-officedocument.presentationml.tags+xml"/>
  <Override PartName="/ppt/notesSlides/notesSlide39.xml" ContentType="application/vnd.openxmlformats-officedocument.presentationml.notesSlide+xml"/>
  <Override PartName="/ppt/tags/tag50.xml" ContentType="application/vnd.openxmlformats-officedocument.presentationml.tags+xml"/>
  <Override PartName="/ppt/notesSlides/notesSlide40.xml" ContentType="application/vnd.openxmlformats-officedocument.presentationml.notesSlide+xml"/>
  <Override PartName="/ppt/tags/tag51.xml" ContentType="application/vnd.openxmlformats-officedocument.presentationml.tags+xml"/>
  <Override PartName="/ppt/notesSlides/notesSlide41.xml" ContentType="application/vnd.openxmlformats-officedocument.presentationml.notesSlide+xml"/>
  <Override PartName="/ppt/tags/tag52.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48.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78"/>
  </p:notesMasterIdLst>
  <p:handoutMasterIdLst>
    <p:handoutMasterId r:id="rId79"/>
  </p:handoutMasterIdLst>
  <p:sldIdLst>
    <p:sldId id="256" r:id="rId6"/>
    <p:sldId id="257" r:id="rId7"/>
    <p:sldId id="486" r:id="rId8"/>
    <p:sldId id="271" r:id="rId9"/>
    <p:sldId id="487" r:id="rId10"/>
    <p:sldId id="272" r:id="rId11"/>
    <p:sldId id="480" r:id="rId12"/>
    <p:sldId id="481" r:id="rId13"/>
    <p:sldId id="482" r:id="rId14"/>
    <p:sldId id="483" r:id="rId15"/>
    <p:sldId id="484" r:id="rId16"/>
    <p:sldId id="499" r:id="rId17"/>
    <p:sldId id="472" r:id="rId18"/>
    <p:sldId id="260" r:id="rId19"/>
    <p:sldId id="290" r:id="rId20"/>
    <p:sldId id="504" r:id="rId21"/>
    <p:sldId id="463" r:id="rId22"/>
    <p:sldId id="313" r:id="rId23"/>
    <p:sldId id="452" r:id="rId24"/>
    <p:sldId id="375" r:id="rId25"/>
    <p:sldId id="505" r:id="rId26"/>
    <p:sldId id="488" r:id="rId27"/>
    <p:sldId id="267" r:id="rId28"/>
    <p:sldId id="289" r:id="rId29"/>
    <p:sldId id="307" r:id="rId30"/>
    <p:sldId id="265" r:id="rId31"/>
    <p:sldId id="266" r:id="rId32"/>
    <p:sldId id="268" r:id="rId33"/>
    <p:sldId id="295" r:id="rId34"/>
    <p:sldId id="311" r:id="rId35"/>
    <p:sldId id="489" r:id="rId36"/>
    <p:sldId id="294" r:id="rId37"/>
    <p:sldId id="330" r:id="rId38"/>
    <p:sldId id="490" r:id="rId39"/>
    <p:sldId id="439" r:id="rId40"/>
    <p:sldId id="366" r:id="rId41"/>
    <p:sldId id="511" r:id="rId42"/>
    <p:sldId id="314" r:id="rId43"/>
    <p:sldId id="336" r:id="rId44"/>
    <p:sldId id="491" r:id="rId45"/>
    <p:sldId id="335" r:id="rId46"/>
    <p:sldId id="512" r:id="rId47"/>
    <p:sldId id="373" r:id="rId48"/>
    <p:sldId id="492" r:id="rId49"/>
    <p:sldId id="328" r:id="rId50"/>
    <p:sldId id="408" r:id="rId51"/>
    <p:sldId id="435" r:id="rId52"/>
    <p:sldId id="436" r:id="rId53"/>
    <p:sldId id="506" r:id="rId54"/>
    <p:sldId id="437" r:id="rId55"/>
    <p:sldId id="438" r:id="rId56"/>
    <p:sldId id="464" r:id="rId57"/>
    <p:sldId id="508" r:id="rId58"/>
    <p:sldId id="465" r:id="rId59"/>
    <p:sldId id="466" r:id="rId60"/>
    <p:sldId id="467" r:id="rId61"/>
    <p:sldId id="447" r:id="rId62"/>
    <p:sldId id="412" r:id="rId63"/>
    <p:sldId id="476" r:id="rId64"/>
    <p:sldId id="477" r:id="rId65"/>
    <p:sldId id="478" r:id="rId66"/>
    <p:sldId id="479" r:id="rId67"/>
    <p:sldId id="392" r:id="rId68"/>
    <p:sldId id="441" r:id="rId69"/>
    <p:sldId id="513" r:id="rId70"/>
    <p:sldId id="514" r:id="rId71"/>
    <p:sldId id="515" r:id="rId72"/>
    <p:sldId id="450" r:id="rId73"/>
    <p:sldId id="399" r:id="rId74"/>
    <p:sldId id="391" r:id="rId75"/>
    <p:sldId id="319" r:id="rId76"/>
    <p:sldId id="516" r:id="rId77"/>
  </p:sldIdLst>
  <p:sldSz cx="9144000" cy="6858000" type="screen4x3"/>
  <p:notesSz cx="7315200" cy="9601200"/>
  <p:embeddedFontLst>
    <p:embeddedFont>
      <p:font typeface="Candara" panose="020E0502030303020204" pitchFamily="34" charset="0"/>
      <p:regular r:id="rId80"/>
      <p:bold r:id="rId81"/>
      <p:italic r:id="rId82"/>
      <p:boldItalic r:id="rId83"/>
    </p:embeddedFont>
    <p:embeddedFont>
      <p:font typeface="Century Gothic" panose="020B0502020202020204" pitchFamily="34" charset="0"/>
      <p:regular r:id="rId84"/>
      <p:bold r:id="rId85"/>
      <p:italic r:id="rId86"/>
      <p:boldItalic r:id="rId87"/>
    </p:embeddedFont>
    <p:embeddedFont>
      <p:font typeface="Calibri" panose="020F0502020204030204" pitchFamily="34" charset="0"/>
      <p:regular r:id="rId88"/>
      <p:bold r:id="rId89"/>
      <p:italic r:id="rId90"/>
      <p:boldItalic r:id="rId91"/>
    </p:embeddedFont>
    <p:embeddedFont>
      <p:font typeface="Baskerville Old Face" panose="02020602080505020303" pitchFamily="18" charset="0"/>
      <p:regular r:id="rId92"/>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66"/>
            <p14:sldId id="511"/>
            <p14:sldId id="314"/>
          </p14:sldIdLst>
        </p14:section>
        <p14:section name="Dose Controller" id="{B9996DE7-5058-4F78-9AD5-47639BF00817}">
          <p14:sldIdLst>
            <p14:sldId id="336"/>
            <p14:sldId id="491"/>
            <p14:sldId id="335"/>
            <p14:sldId id="512"/>
            <p14:sldId id="373"/>
            <p14:sldId id="492"/>
            <p14:sldId id="328"/>
            <p14:sldId id="408"/>
            <p14:sldId id="435"/>
            <p14:sldId id="436"/>
            <p14:sldId id="506"/>
            <p14:sldId id="437"/>
            <p14:sldId id="438"/>
            <p14:sldId id="464"/>
            <p14:sldId id="508"/>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513"/>
            <p14:sldId id="514"/>
            <p14:sldId id="515"/>
            <p14:sldId id="450"/>
          </p14:sldIdLst>
        </p14:section>
        <p14:section name="Conclusions" id="{88426F4C-7DCF-4358-B983-92876A5E29CA}">
          <p14:sldIdLst>
            <p14:sldId id="399"/>
            <p14:sldId id="391"/>
            <p14:sldId id="319"/>
          </p14:sldIdLst>
        </p14:section>
        <p14:section name="Extras" id="{A5E7008E-E080-434B-A4F0-86CBC0D99519}">
          <p14:sldIdLst>
            <p14:sldId id="51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1FF01"/>
    <a:srgbClr val="00005A"/>
    <a:srgbClr val="AC0000"/>
    <a:srgbClr val="0066FF"/>
    <a:srgbClr val="0070C0"/>
    <a:srgbClr val="A50021"/>
    <a:srgbClr val="B52D48"/>
    <a:srgbClr val="FF0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123" autoAdjust="0"/>
  </p:normalViewPr>
  <p:slideViewPr>
    <p:cSldViewPr snapToGrid="0">
      <p:cViewPr varScale="1">
        <p:scale>
          <a:sx n="87" d="100"/>
          <a:sy n="87" d="100"/>
        </p:scale>
        <p:origin x="123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277"/>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handoutMaster" Target="handoutMasters/handoutMaster1.xml"/><Relationship Id="rId5" Type="http://schemas.openxmlformats.org/officeDocument/2006/relationships/slideMaster" Target="slideMasters/slideMaster5.xml"/><Relationship Id="rId90" Type="http://schemas.openxmlformats.org/officeDocument/2006/relationships/font" Target="fonts/font11.fntdata"/><Relationship Id="rId95" Type="http://schemas.openxmlformats.org/officeDocument/2006/relationships/theme" Target="theme/theme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notesMaster" Target="notesMasters/notesMaster1.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8.fntdata"/><Relationship Id="rId61" Type="http://schemas.openxmlformats.org/officeDocument/2006/relationships/slide" Target="slides/slide56.xml"/><Relationship Id="rId82" Type="http://schemas.openxmlformats.org/officeDocument/2006/relationships/font" Target="fonts/font3.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15</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16</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18</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varying head from the stock tank is a big problem.</a:t>
            </a:r>
          </a:p>
          <a:p>
            <a:r>
              <a:rPr lang="en-US" baseline="0" dirty="0" smtClean="0"/>
              <a:t>We need a constant head AND the ability for the operator to vary the flow</a:t>
            </a:r>
            <a:endParaRPr lang="en-US" baseline="0" dirty="0"/>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19</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20</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21</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23</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24</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25</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26</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27</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28</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29</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30</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32</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33</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36</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37</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4248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38</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39</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41</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43</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45</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46</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47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4</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48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49</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57</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58</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64</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68</a:t>
            </a:fld>
            <a:endParaRPr lang="en-US"/>
          </a:p>
        </p:txBody>
      </p:sp>
    </p:spTree>
    <p:extLst>
      <p:ext uri="{BB962C8B-B14F-4D97-AF65-F5344CB8AC3E}">
        <p14:creationId xmlns:p14="http://schemas.microsoft.com/office/powerpoint/2010/main" val="21248859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71</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72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263038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6</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13</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14</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7.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7.xml"/><Relationship Id="rId7" Type="http://schemas.openxmlformats.org/officeDocument/2006/relationships/image" Target="../media/image2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28.png"/><Relationship Id="rId4" Type="http://schemas.openxmlformats.org/officeDocument/2006/relationships/tags" Target="../tags/tag8.xml"/><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rivations.html#heading-flow-for-a-tank-with-a-valve" TargetMode="External"/><Relationship Id="rId13" Type="http://schemas.openxmlformats.org/officeDocument/2006/relationships/image" Target="../media/image32.png"/><Relationship Id="rId3" Type="http://schemas.openxmlformats.org/officeDocument/2006/relationships/tags" Target="../tags/tag11.xml"/><Relationship Id="rId7" Type="http://schemas.openxmlformats.org/officeDocument/2006/relationships/notesSlide" Target="../notesSlides/notesSlide11.xml"/><Relationship Id="rId12" Type="http://schemas.openxmlformats.org/officeDocument/2006/relationships/image" Target="../media/image3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16.xml"/><Relationship Id="rId11" Type="http://schemas.openxmlformats.org/officeDocument/2006/relationships/image" Target="../media/image30.png"/><Relationship Id="rId5" Type="http://schemas.openxmlformats.org/officeDocument/2006/relationships/tags" Target="../tags/tag13.xml"/><Relationship Id="rId10" Type="http://schemas.openxmlformats.org/officeDocument/2006/relationships/image" Target="../media/image29.png"/><Relationship Id="rId4" Type="http://schemas.openxmlformats.org/officeDocument/2006/relationships/tags" Target="../tags/tag12.xml"/><Relationship Id="rId9" Type="http://schemas.openxmlformats.org/officeDocument/2006/relationships/image" Target="../media/image23.jpeg"/><Relationship Id="rId1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9.png"/><Relationship Id="rId3" Type="http://schemas.openxmlformats.org/officeDocument/2006/relationships/tags" Target="../tags/tag16.xml"/><Relationship Id="rId7" Type="http://schemas.openxmlformats.org/officeDocument/2006/relationships/slideLayout" Target="../slideLayouts/slideLayout16.xml"/><Relationship Id="rId12" Type="http://schemas.openxmlformats.org/officeDocument/2006/relationships/image" Target="../media/image23.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36.png"/><Relationship Id="rId5" Type="http://schemas.openxmlformats.org/officeDocument/2006/relationships/tags" Target="../tags/tag18.xml"/><Relationship Id="rId10" Type="http://schemas.openxmlformats.org/officeDocument/2006/relationships/image" Target="../media/image35.png"/><Relationship Id="rId4" Type="http://schemas.openxmlformats.org/officeDocument/2006/relationships/tags" Target="../tags/tag17.xml"/><Relationship Id="rId9" Type="http://schemas.openxmlformats.org/officeDocument/2006/relationships/image" Target="../media/image34.png"/><Relationship Id="rId1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image" Target="../media/image29.png"/><Relationship Id="rId3" Type="http://schemas.openxmlformats.org/officeDocument/2006/relationships/tags" Target="../tags/tag21.xml"/><Relationship Id="rId7" Type="http://schemas.openxmlformats.org/officeDocument/2006/relationships/oleObject" Target="../embeddings/oleObject1.bin"/><Relationship Id="rId12" Type="http://schemas.openxmlformats.org/officeDocument/2006/relationships/image" Target="../media/image23.jpeg"/><Relationship Id="rId2" Type="http://schemas.openxmlformats.org/officeDocument/2006/relationships/tags" Target="../tags/tag20.xml"/><Relationship Id="rId1" Type="http://schemas.openxmlformats.org/officeDocument/2006/relationships/vmlDrawing" Target="../drawings/vmlDrawing1.vml"/><Relationship Id="rId6" Type="http://schemas.openxmlformats.org/officeDocument/2006/relationships/notesSlide" Target="../notesSlides/notesSlide12.xml"/><Relationship Id="rId11" Type="http://schemas.openxmlformats.org/officeDocument/2006/relationships/image" Target="../media/image39.png"/><Relationship Id="rId5" Type="http://schemas.openxmlformats.org/officeDocument/2006/relationships/slideLayout" Target="../slideLayouts/slideLayout19.xml"/><Relationship Id="rId10" Type="http://schemas.openxmlformats.org/officeDocument/2006/relationships/image" Target="../media/image38.wmf"/><Relationship Id="rId4" Type="http://schemas.openxmlformats.org/officeDocument/2006/relationships/tags" Target="../tags/tag22.xml"/><Relationship Id="rId9" Type="http://schemas.openxmlformats.org/officeDocument/2006/relationships/oleObject" Target="../embeddings/oleObject2.bin"/><Relationship Id="rId1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slide" Target="slide44.xml"/><Relationship Id="rId26" Type="http://schemas.openxmlformats.org/officeDocument/2006/relationships/image" Target="../media/image13.png"/><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image" Target="../media/image9.png"/><Relationship Id="rId25" Type="http://schemas.openxmlformats.org/officeDocument/2006/relationships/slide" Target="slide31.xml"/><Relationship Id="rId2" Type="http://schemas.openxmlformats.org/officeDocument/2006/relationships/slideLayout" Target="../slideLayouts/slideLayout17.xml"/><Relationship Id="rId16" Type="http://schemas.openxmlformats.org/officeDocument/2006/relationships/slide" Target="slide40.xml"/><Relationship Id="rId20" Type="http://schemas.openxmlformats.org/officeDocument/2006/relationships/slide" Target="slide3.xml"/><Relationship Id="rId1" Type="http://schemas.openxmlformats.org/officeDocument/2006/relationships/tags" Target="../tags/tag1.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12.png"/><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slide" Target="slide22.xml"/><Relationship Id="rId28" Type="http://schemas.openxmlformats.org/officeDocument/2006/relationships/image" Target="../media/image14.png"/><Relationship Id="rId10" Type="http://schemas.openxmlformats.org/officeDocument/2006/relationships/slide" Target="slide23.xml"/><Relationship Id="rId19" Type="http://schemas.openxmlformats.org/officeDocument/2006/relationships/image" Target="../media/image1.wmf"/><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4.xml"/><Relationship Id="rId22" Type="http://schemas.openxmlformats.org/officeDocument/2006/relationships/image" Target="../media/image11.png"/><Relationship Id="rId27" Type="http://schemas.openxmlformats.org/officeDocument/2006/relationships/slide" Target="slide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9.xml"/><Relationship Id="rId1" Type="http://schemas.openxmlformats.org/officeDocument/2006/relationships/tags" Target="../tags/tag23.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hyperlink" Target="https://aguaclara.github.io/Textbook/Flow_Control_and_Measurement/FCM_Derivations.html#and-for-tank-drain-equation"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tags" Target="../tags/tag24.xml"/><Relationship Id="rId6" Type="http://schemas.openxmlformats.org/officeDocument/2006/relationships/image" Target="../media/image41.png"/><Relationship Id="rId5" Type="http://schemas.openxmlformats.org/officeDocument/2006/relationships/image" Target="../media/image42.png"/><Relationship Id="rId4" Type="http://schemas.openxmlformats.org/officeDocument/2006/relationships/hyperlink" Target="https://aguaclara.github.io/Textbook/Flow_Control_and_Measurement/FCM_Derivations.html#and-for-tank-drain-equation" TargetMode="External"/></Relationships>
</file>

<file path=ppt/slides/_rels/slide2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16.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25.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9.xml"/><Relationship Id="rId1" Type="http://schemas.openxmlformats.org/officeDocument/2006/relationships/vmlDrawing" Target="../drawings/vmlDrawing2.vml"/><Relationship Id="rId5" Type="http://schemas.openxmlformats.org/officeDocument/2006/relationships/image" Target="../media/image43.emf"/><Relationship Id="rId4"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46.jpeg"/><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28.xml"/><Relationship Id="rId7" Type="http://schemas.openxmlformats.org/officeDocument/2006/relationships/image" Target="../media/image48.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47.png"/><Relationship Id="rId5" Type="http://schemas.openxmlformats.org/officeDocument/2006/relationships/notesSlide" Target="../notesSlides/notesSlide20.xml"/><Relationship Id="rId4"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55.png"/><Relationship Id="rId3" Type="http://schemas.openxmlformats.org/officeDocument/2006/relationships/tags" Target="../tags/tag33.xml"/><Relationship Id="rId7" Type="http://schemas.openxmlformats.org/officeDocument/2006/relationships/slideLayout" Target="../slideLayouts/slideLayout19.xml"/><Relationship Id="rId12" Type="http://schemas.openxmlformats.org/officeDocument/2006/relationships/image" Target="../media/image54.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53.png"/><Relationship Id="rId5" Type="http://schemas.openxmlformats.org/officeDocument/2006/relationships/tags" Target="../tags/tag35.xml"/><Relationship Id="rId10" Type="http://schemas.openxmlformats.org/officeDocument/2006/relationships/image" Target="../media/image52.png"/><Relationship Id="rId4" Type="http://schemas.openxmlformats.org/officeDocument/2006/relationships/tags" Target="../tags/tag34.xml"/><Relationship Id="rId9" Type="http://schemas.openxmlformats.org/officeDocument/2006/relationships/image" Target="../media/image51.png"/><Relationship Id="rId14"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39.xml"/><Relationship Id="rId7" Type="http://schemas.openxmlformats.org/officeDocument/2006/relationships/image" Target="../media/image57.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49.png"/><Relationship Id="rId5" Type="http://schemas.openxmlformats.org/officeDocument/2006/relationships/notesSlide" Target="../notesSlides/notesSlide24.xml"/><Relationship Id="rId4"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25.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0.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7.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61.jpeg"/></Relationships>
</file>

<file path=ppt/slides/_rels/slide34.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28.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1.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62.wmf"/><Relationship Id="rId2" Type="http://schemas.openxmlformats.org/officeDocument/2006/relationships/slideLayout" Target="../slideLayouts/slideLayout20.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1.jpeg"/><Relationship Id="rId4" Type="http://schemas.openxmlformats.org/officeDocument/2006/relationships/image" Target="../media/image63.wmf"/></Relationships>
</file>

<file path=ppt/slides/_rels/slide37.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slideLayout" Target="../slideLayouts/slideLayout20.xml"/><Relationship Id="rId7" Type="http://schemas.openxmlformats.org/officeDocument/2006/relationships/oleObject" Target="../embeddings/oleObject4.bin"/><Relationship Id="rId2" Type="http://schemas.openxmlformats.org/officeDocument/2006/relationships/tags" Target="../tags/tag42.xml"/><Relationship Id="rId1" Type="http://schemas.openxmlformats.org/officeDocument/2006/relationships/vmlDrawing" Target="../drawings/vmlDrawing4.vml"/><Relationship Id="rId6" Type="http://schemas.openxmlformats.org/officeDocument/2006/relationships/image" Target="../media/image61.jpeg"/><Relationship Id="rId5" Type="http://schemas.openxmlformats.org/officeDocument/2006/relationships/image" Target="../media/image63.wmf"/><Relationship Id="rId4" Type="http://schemas.openxmlformats.org/officeDocument/2006/relationships/notesSlide" Target="../notesSlides/notesSlide30.xml"/><Relationship Id="rId9"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3.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3.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41.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34.xml"/><Relationship Id="rId1" Type="http://schemas.openxmlformats.org/officeDocument/2006/relationships/slideLayout" Target="../slideLayouts/slideLayout16.xml"/><Relationship Id="rId4" Type="http://schemas.openxmlformats.org/officeDocument/2006/relationships/image" Target="../media/image67.jpeg"/></Relationships>
</file>

<file path=ppt/slides/_rels/slide4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46.xml"/><Relationship Id="rId7" Type="http://schemas.openxmlformats.org/officeDocument/2006/relationships/image" Target="../media/image69.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7.jpeg"/><Relationship Id="rId5" Type="http://schemas.openxmlformats.org/officeDocument/2006/relationships/image" Target="../media/image68.jpeg"/><Relationship Id="rId4" Type="http://schemas.openxmlformats.org/officeDocument/2006/relationships/slideLayout" Target="../slideLayouts/slideLayout16.xml"/><Relationship Id="rId9"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6.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7.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7.xml"/><Relationship Id="rId1" Type="http://schemas.openxmlformats.org/officeDocument/2006/relationships/slideLayout" Target="../slideLayouts/slideLayout16.xml"/><Relationship Id="rId5" Type="http://schemas.openxmlformats.org/officeDocument/2006/relationships/image" Target="../media/image60.jpe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48.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49.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50.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51.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5.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5.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3.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52.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51.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43.xml"/><Relationship Id="rId1" Type="http://schemas.openxmlformats.org/officeDocument/2006/relationships/slideLayout" Target="../slideLayouts/slideLayout20.xml"/><Relationship Id="rId5" Type="http://schemas.openxmlformats.org/officeDocument/2006/relationships/image" Target="../media/image61.jpeg"/><Relationship Id="rId4" Type="http://schemas.openxmlformats.org/officeDocument/2006/relationships/image" Target="../media/image73.wmf"/></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JP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8.JP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44.xml"/><Relationship Id="rId1" Type="http://schemas.openxmlformats.org/officeDocument/2006/relationships/slideLayout" Target="../slideLayouts/slideLayout20.xml"/><Relationship Id="rId4" Type="http://schemas.openxmlformats.org/officeDocument/2006/relationships/image" Target="../media/image79.jpeg"/></Relationships>
</file>

<file path=ppt/slides/_rels/slide5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18.gif"/><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8" Type="http://schemas.openxmlformats.org/officeDocument/2006/relationships/image" Target="../media/image85.jpeg"/><Relationship Id="rId13" Type="http://schemas.openxmlformats.org/officeDocument/2006/relationships/image" Target="../media/image27.png"/><Relationship Id="rId3" Type="http://schemas.openxmlformats.org/officeDocument/2006/relationships/tags" Target="../tags/tag55.xml"/><Relationship Id="rId7" Type="http://schemas.openxmlformats.org/officeDocument/2006/relationships/notesSlide" Target="../notesSlides/notesSlide46.xml"/><Relationship Id="rId12" Type="http://schemas.openxmlformats.org/officeDocument/2006/relationships/image" Target="../media/image88.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16.xml"/><Relationship Id="rId11" Type="http://schemas.openxmlformats.org/officeDocument/2006/relationships/image" Target="../media/image87.png"/><Relationship Id="rId5" Type="http://schemas.openxmlformats.org/officeDocument/2006/relationships/tags" Target="../tags/tag57.xml"/><Relationship Id="rId10" Type="http://schemas.openxmlformats.org/officeDocument/2006/relationships/image" Target="../media/image86.png"/><Relationship Id="rId4" Type="http://schemas.openxmlformats.org/officeDocument/2006/relationships/tags" Target="../tags/tag56.xml"/><Relationship Id="rId9" Type="http://schemas.openxmlformats.org/officeDocument/2006/relationships/image" Target="../media/image2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60.xml"/><Relationship Id="rId7" Type="http://schemas.openxmlformats.org/officeDocument/2006/relationships/image" Target="../media/image91.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90.png"/><Relationship Id="rId5" Type="http://schemas.openxmlformats.org/officeDocument/2006/relationships/image" Target="../media/image89.emf"/><Relationship Id="rId4"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8" Type="http://schemas.openxmlformats.org/officeDocument/2006/relationships/image" Target="../media/image93.wmf"/><Relationship Id="rId13" Type="http://schemas.openxmlformats.org/officeDocument/2006/relationships/image" Target="../media/image98.png"/><Relationship Id="rId3" Type="http://schemas.openxmlformats.org/officeDocument/2006/relationships/tags" Target="../tags/tag63.xml"/><Relationship Id="rId7" Type="http://schemas.openxmlformats.org/officeDocument/2006/relationships/slideLayout" Target="../slideLayouts/slideLayout16.xml"/><Relationship Id="rId12" Type="http://schemas.openxmlformats.org/officeDocument/2006/relationships/image" Target="../media/image97.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96.png"/><Relationship Id="rId5" Type="http://schemas.openxmlformats.org/officeDocument/2006/relationships/tags" Target="../tags/tag65.xml"/><Relationship Id="rId15" Type="http://schemas.openxmlformats.org/officeDocument/2006/relationships/image" Target="../media/image100.png"/><Relationship Id="rId10" Type="http://schemas.openxmlformats.org/officeDocument/2006/relationships/image" Target="../media/image95.png"/><Relationship Id="rId4" Type="http://schemas.openxmlformats.org/officeDocument/2006/relationships/tags" Target="../tags/tag64.xml"/><Relationship Id="rId9" Type="http://schemas.openxmlformats.org/officeDocument/2006/relationships/image" Target="../media/image94.wmf"/><Relationship Id="rId1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03.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102.png"/><Relationship Id="rId5" Type="http://schemas.openxmlformats.org/officeDocument/2006/relationships/image" Target="../media/image94.wmf"/><Relationship Id="rId4" Type="http://schemas.openxmlformats.org/officeDocument/2006/relationships/image" Target="../media/image101.emf"/></Relationships>
</file>

<file path=ppt/slides/_rels/slide68.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sign.html#linear-chemical-dose-controller-cdc" TargetMode="External"/><Relationship Id="rId3" Type="http://schemas.openxmlformats.org/officeDocument/2006/relationships/slideLayout" Target="../slideLayouts/slideLayout16.xml"/><Relationship Id="rId7" Type="http://schemas.openxmlformats.org/officeDocument/2006/relationships/hyperlink" Target="https://github.com/AguaClara/CEE4540_Master/blob/master/AguaClara%20Water%20Treatment%20Plant%20Design/Chapter%202_Flow%20Control%20and%20Measurement/Derivation_designing_the_cdc.md" TargetMode="Externa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notesSlide" Target="../notesSlides/notesSlide48.xml"/></Relationships>
</file>

<file path=ppt/slides/_rels/slide6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6.xml"/><Relationship Id="rId7" Type="http://schemas.openxmlformats.org/officeDocument/2006/relationships/image" Target="../media/image66.wmf"/><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73.wmf"/><Relationship Id="rId5" Type="http://schemas.openxmlformats.org/officeDocument/2006/relationships/image" Target="../media/image106.png"/><Relationship Id="rId4" Type="http://schemas.openxmlformats.org/officeDocument/2006/relationships/image" Target="../media/image6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tags" Target="../tags/tag75.xml"/><Relationship Id="rId7" Type="http://schemas.openxmlformats.org/officeDocument/2006/relationships/image" Target="../media/image107.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notesSlide" Target="../notesSlides/notesSlide49.xml"/><Relationship Id="rId5" Type="http://schemas.openxmlformats.org/officeDocument/2006/relationships/slideLayout" Target="../slideLayouts/slideLayout16.xml"/><Relationship Id="rId10" Type="http://schemas.openxmlformats.org/officeDocument/2006/relationships/image" Target="../media/image110.png"/><Relationship Id="rId4" Type="http://schemas.openxmlformats.org/officeDocument/2006/relationships/tags" Target="../tags/tag76.xml"/><Relationship Id="rId9" Type="http://schemas.openxmlformats.org/officeDocument/2006/relationships/image" Target="../media/image10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4" name="Picture 43">
            <a:hlinkClick r:id="rId14"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5" name="Picture 44">
            <a:hlinkClick r:id="rId14"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17"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hlinkClick r:id="rId19"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163CA686-D555-4291-9390-5232D5E27DA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1" action="ppaction://hlinksldjump"/>
            <a:extLst>
              <a:ext uri="{FF2B5EF4-FFF2-40B4-BE49-F238E27FC236}">
                <a16:creationId xmlns:a16="http://schemas.microsoft.com/office/drawing/2014/main" id="{5F52226B-3461-4A91-AE3D-F187C378E313}"/>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3" name="Picture 9">
            <a:hlinkClick r:id="rId23" action="ppaction://hlinksldjump"/>
            <a:extLst>
              <a:ext uri="{FF2B5EF4-FFF2-40B4-BE49-F238E27FC236}">
                <a16:creationId xmlns:a16="http://schemas.microsoft.com/office/drawing/2014/main" id="{7A34DA15-5F80-4190-A1AD-8BFFC0664353}"/>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5" action="ppaction://hlinksldjump"/>
            <a:extLst>
              <a:ext uri="{FF2B5EF4-FFF2-40B4-BE49-F238E27FC236}">
                <a16:creationId xmlns:a16="http://schemas.microsoft.com/office/drawing/2014/main" id="{B35209AA-5CE9-47CC-8569-6F9894CCE226}"/>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7" action="ppaction://hlinksldjump"/>
            <a:extLst>
              <a:ext uri="{FF2B5EF4-FFF2-40B4-BE49-F238E27FC236}">
                <a16:creationId xmlns:a16="http://schemas.microsoft.com/office/drawing/2014/main" id="{BFCB7A2E-BB11-461C-8D2E-38D0724811EA}"/>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39287066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546"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547"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r>
              <a:rPr lang="en-US" dirty="0"/>
              <a:t/>
            </a:r>
            <a:br>
              <a:rPr lang="en-US" dirty="0"/>
            </a:br>
            <a:r>
              <a:rPr lang="en-US" dirty="0"/>
              <a:t>in Honduras</a:t>
            </a:r>
          </a:p>
          <a:p>
            <a:r>
              <a:rPr lang="en-US" dirty="0" err="1"/>
              <a:t>AguaClara</a:t>
            </a:r>
            <a:r>
              <a:rPr lang="en-US" dirty="0"/>
              <a:t> “Almost Linear” </a:t>
            </a:r>
            <a:br>
              <a:rPr lang="en-US" dirty="0"/>
            </a:br>
            <a:r>
              <a:rPr lang="en-US" dirty="0"/>
              <a:t>Flow Controller</a:t>
            </a:r>
          </a:p>
          <a:p>
            <a:r>
              <a:rPr lang="en-US" dirty="0" err="1"/>
              <a:t>AguaClara</a:t>
            </a:r>
            <a:r>
              <a:rPr lang="en-US" dirty="0"/>
              <a:t> Linear </a:t>
            </a:r>
            <a:br>
              <a:rPr lang="en-US" dirty="0"/>
            </a:br>
            <a:r>
              <a:rPr lang="en-US" dirty="0"/>
              <a:t>Flow Orifice Meter</a:t>
            </a:r>
          </a:p>
          <a:p>
            <a:r>
              <a:rPr lang="en-US" dirty="0" err="1"/>
              <a:t>AguaClara</a:t>
            </a:r>
            <a:r>
              <a:rPr lang="en-US" dirty="0"/>
              <a:t> Linear Chemical</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741829"/>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0"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2"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3"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5"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6"/>
          <a:stretch>
            <a:fillRect/>
          </a:stretch>
        </p:blipFill>
        <p:spPr>
          <a:xfrm>
            <a:off x="4875321" y="1600147"/>
            <a:ext cx="611316" cy="374973"/>
          </a:xfrm>
          <a:prstGeom prst="rect">
            <a:avLst/>
          </a:prstGeom>
        </p:spPr>
      </p:pic>
      <p:pic>
        <p:nvPicPr>
          <p:cNvPr id="7" name="Picture 6">
            <a:hlinkClick r:id="rId27"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8"/>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43965" y="228600"/>
            <a:ext cx="9249929" cy="1143000"/>
          </a:xfrm>
        </p:spPr>
        <p:txBody>
          <a:bodyPr/>
          <a:lstStyle/>
          <a:p>
            <a:r>
              <a:rPr lang="en-US" dirty="0"/>
              <a:t>A related tangent…</a:t>
            </a:r>
            <a:br>
              <a:rPr lang="en-US" dirty="0"/>
            </a:br>
            <a:r>
              <a:rPr lang="en-US" dirty="0">
                <a:hlinkClick r:id="rId4"/>
              </a:rPr>
              <a:t>Design</a:t>
            </a:r>
            <a:r>
              <a:rPr lang="en-US" dirty="0"/>
              <a:t> a drain system for a flocculator</a:t>
            </a:r>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0" y="228600"/>
            <a:ext cx="9144000" cy="1143000"/>
          </a:xfrm>
        </p:spPr>
        <p:txBody>
          <a:bodyPr/>
          <a:lstStyle/>
          <a:p>
            <a:r>
              <a:rPr lang="en-US" dirty="0"/>
              <a:t>A related tangent…</a:t>
            </a:r>
            <a:br>
              <a:rPr lang="en-US" dirty="0"/>
            </a:br>
            <a:r>
              <a:rPr lang="en-US" dirty="0">
                <a:hlinkClick r:id="rId4"/>
              </a:rPr>
              <a:t>Design</a:t>
            </a:r>
            <a:r>
              <a:rPr lang="en-US" dirty="0"/>
              <a:t> a drain system for a </a:t>
            </a:r>
            <a:r>
              <a:rPr lang="en-US" dirty="0" err="1"/>
              <a:t>sed</a:t>
            </a:r>
            <a:r>
              <a:rPr lang="en-US" dirty="0"/>
              <a:t> tank</a:t>
            </a:r>
          </a:p>
        </p:txBody>
      </p:sp>
      <p:pic>
        <p:nvPicPr>
          <p:cNvPr id="342029" name="Picture 13" descr="C:\Users\mw24\Pictures\Atima 5 sed wire front.png"/>
          <p:cNvPicPr>
            <a:picLocks noChangeAspect="1" noChangeArrowheads="1"/>
          </p:cNvPicPr>
          <p:nvPr/>
        </p:nvPicPr>
        <p:blipFill>
          <a:blip r:embed="rId5" cstate="print"/>
          <a:srcRect/>
          <a:stretch>
            <a:fillRect/>
          </a:stretch>
        </p:blipFill>
        <p:spPr bwMode="auto">
          <a:xfrm>
            <a:off x="341979" y="3376189"/>
            <a:ext cx="5175850" cy="2391794"/>
          </a:xfrm>
          <a:prstGeom prst="rect">
            <a:avLst/>
          </a:prstGeom>
          <a:noFill/>
        </p:spPr>
      </p:pic>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4739054" y="4484077"/>
            <a:ext cx="3267933" cy="2000548"/>
            <a:chOff x="4739054" y="4484077"/>
            <a:chExt cx="3267933" cy="2000548"/>
          </a:xfrm>
        </p:grpSpPr>
        <p:sp>
          <p:nvSpPr>
            <p:cNvPr id="22" name="TextBox 21">
              <a:extLst>
                <a:ext uri="{FF2B5EF4-FFF2-40B4-BE49-F238E27FC236}">
                  <a16:creationId xmlns:a16="http://schemas.microsoft.com/office/drawing/2014/main" id="{070ABBEA-4033-46BA-BFCE-90EEA5FE99CA}"/>
                </a:ext>
              </a:extLst>
            </p:cNvPr>
            <p:cNvSpPr txBox="1"/>
            <p:nvPr/>
          </p:nvSpPr>
          <p:spPr>
            <a:xfrm>
              <a:off x="5722870" y="4484077"/>
              <a:ext cx="2284117" cy="2000548"/>
            </a:xfrm>
            <a:prstGeom prst="rect">
              <a:avLst/>
            </a:prstGeom>
            <a:noFill/>
          </p:spPr>
          <p:txBody>
            <a:bodyPr wrap="square" rtlCol="0">
              <a:spAutoFit/>
            </a:bodyPr>
            <a:lstStyle/>
            <a:p>
              <a:r>
                <a:rPr lang="en-US" sz="2400" dirty="0"/>
                <a:t>Sedimentation tank drain also adds another </a:t>
              </a:r>
              <a:r>
                <a:rPr lang="en-US" sz="2400" dirty="0" err="1"/>
                <a:t>K</a:t>
              </a:r>
              <a:r>
                <a:rPr lang="en-US" sz="2400" baseline="-25000" dirty="0" err="1"/>
                <a:t>e</a:t>
              </a:r>
              <a:r>
                <a:rPr lang="en-US" sz="2400" dirty="0"/>
                <a:t> to </a:t>
              </a:r>
              <a:r>
                <a:rPr lang="el-GR" dirty="0"/>
                <a:t>Σ</a:t>
              </a:r>
              <a:r>
                <a:rPr lang="en-US" sz="2400" dirty="0" err="1"/>
                <a:t>K</a:t>
              </a:r>
              <a:r>
                <a:rPr lang="en-US" sz="2400" baseline="-25000" dirty="0" err="1"/>
                <a:t>e</a:t>
              </a:r>
              <a:r>
                <a:rPr lang="en-US" sz="2400" dirty="0"/>
                <a:t>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4739054" y="5152292"/>
              <a:ext cx="869517" cy="6156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2" name="Picture 31">
            <a:hlinkClick r:id="rId14"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17"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hlinkClick r:id="rId19"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1" name="Content Placeholder 88">
            <a:extLst>
              <a:ext uri="{FF2B5EF4-FFF2-40B4-BE49-F238E27FC236}">
                <a16:creationId xmlns:a16="http://schemas.microsoft.com/office/drawing/2014/main" id="{96155693-1F4D-44BE-86F4-64EBB26699DC}"/>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2" name="Picture 41">
            <a:hlinkClick r:id="rId21" action="ppaction://hlinksldjump"/>
            <a:extLst>
              <a:ext uri="{FF2B5EF4-FFF2-40B4-BE49-F238E27FC236}">
                <a16:creationId xmlns:a16="http://schemas.microsoft.com/office/drawing/2014/main" id="{CC1AA544-4593-4336-A40E-80BEEA16EAA7}"/>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43" name="Picture 9">
            <a:hlinkClick r:id="rId23" action="ppaction://hlinksldjump"/>
            <a:extLst>
              <a:ext uri="{FF2B5EF4-FFF2-40B4-BE49-F238E27FC236}">
                <a16:creationId xmlns:a16="http://schemas.microsoft.com/office/drawing/2014/main" id="{E49A90DA-B5CE-45CF-B764-5FC56A633363}"/>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4" name="Picture 3">
            <a:hlinkClick r:id="rId25" action="ppaction://hlinksldjump"/>
            <a:extLst>
              <a:ext uri="{FF2B5EF4-FFF2-40B4-BE49-F238E27FC236}">
                <a16:creationId xmlns:a16="http://schemas.microsoft.com/office/drawing/2014/main" id="{B6296AE2-690A-48B9-A0BE-CD043F7B6BA8}"/>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5" name="Picture 3">
            <a:hlinkClick r:id="rId27" action="ppaction://hlinksldjump"/>
            <a:extLst>
              <a:ext uri="{FF2B5EF4-FFF2-40B4-BE49-F238E27FC236}">
                <a16:creationId xmlns:a16="http://schemas.microsoft.com/office/drawing/2014/main" id="{D424F47D-B254-4A76-9FD9-A2477DD224D0}"/>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799281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79"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2" name="Picture 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259526" y="5435517"/>
            <a:ext cx="4726857" cy="452572"/>
          </a:xfrm>
          <a:prstGeom prst="rect">
            <a:avLst/>
          </a:prstGeom>
        </p:spPr>
      </p:pic>
      <p:pic>
        <p:nvPicPr>
          <p:cNvPr id="6" name="Picture 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490351" y="6014955"/>
            <a:ext cx="3296002"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a:t>
            </a:r>
            <a:r>
              <a:rPr lang="en-US" sz="2400" dirty="0" smtClean="0"/>
              <a:t>size (flow resistance) </a:t>
            </a:r>
            <a:r>
              <a:rPr lang="en-US" sz="2400" dirty="0"/>
              <a:t>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4"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7"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9"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6" name="Content Placeholder 88">
            <a:extLst>
              <a:ext uri="{FF2B5EF4-FFF2-40B4-BE49-F238E27FC236}">
                <a16:creationId xmlns:a16="http://schemas.microsoft.com/office/drawing/2014/main" id="{EFE64A4D-848C-4D24-B92C-6AB7864254E2}"/>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7" name="Picture 26">
            <a:hlinkClick r:id="rId21" action="ppaction://hlinksldjump"/>
            <a:extLst>
              <a:ext uri="{FF2B5EF4-FFF2-40B4-BE49-F238E27FC236}">
                <a16:creationId xmlns:a16="http://schemas.microsoft.com/office/drawing/2014/main" id="{953E987E-C55A-42FB-A15C-0E82D6B074C6}"/>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8" name="Picture 9">
            <a:hlinkClick r:id="rId23" action="ppaction://hlinksldjump"/>
            <a:extLst>
              <a:ext uri="{FF2B5EF4-FFF2-40B4-BE49-F238E27FC236}">
                <a16:creationId xmlns:a16="http://schemas.microsoft.com/office/drawing/2014/main" id="{C52AD6BB-087F-417F-B772-6CF232EBD41F}"/>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25" action="ppaction://hlinksldjump"/>
            <a:extLst>
              <a:ext uri="{FF2B5EF4-FFF2-40B4-BE49-F238E27FC236}">
                <a16:creationId xmlns:a16="http://schemas.microsoft.com/office/drawing/2014/main" id="{C4803AD2-48DD-4AAF-9FED-B269CEEFB014}"/>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0" name="Picture 3">
            <a:hlinkClick r:id="rId27" action="ppaction://hlinksldjump"/>
            <a:extLst>
              <a:ext uri="{FF2B5EF4-FFF2-40B4-BE49-F238E27FC236}">
                <a16:creationId xmlns:a16="http://schemas.microsoft.com/office/drawing/2014/main" id="{CF96ABC6-7B51-4E31-A3B1-E2DF33F73065}"/>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325460079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105C089C-F59D-41A9-B682-C0F5CDFEA674}"/>
              </a:ext>
            </a:extLst>
          </p:cNvPr>
          <p:cNvSpPr>
            <a:spLocks noGrp="1"/>
          </p:cNvSpPr>
          <p:nvPr>
            <p:ph sz="half" idx="2"/>
          </p:nvPr>
        </p:nvSpPr>
        <p:spPr>
          <a:xfrm>
            <a:off x="5322912" y="1600200"/>
            <a:ext cx="4038600" cy="4525963"/>
          </a:xfrm>
        </p:spPr>
        <p:txBody>
          <a:bodyPr/>
          <a:lstStyle/>
          <a:p>
            <a:r>
              <a:rPr lang="en-US" b="1" dirty="0" err="1"/>
              <a:t>Hypochlorinators</a:t>
            </a:r>
            <a:r>
              <a:rPr lang="en-US" b="1" dirty="0"/>
              <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1" action="ppaction://hlinksldjump"/>
            <a:extLst>
              <a:ext uri="{FF2B5EF4-FFF2-40B4-BE49-F238E27FC236}">
                <a16:creationId xmlns:a16="http://schemas.microsoft.com/office/drawing/2014/main" id="{28E47001-4911-4952-A1AA-47598C635964}"/>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2889D1FC-E9E9-4EBA-9F82-5E27EE5A41E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65521DB3-43C6-457B-A237-0AE0CF7F953D}"/>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4FE0BF65-FB79-454A-9828-D1B115F77C03}"/>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48299037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0" name="Content Placeholder 88">
            <a:extLst>
              <a:ext uri="{FF2B5EF4-FFF2-40B4-BE49-F238E27FC236}">
                <a16:creationId xmlns:a16="http://schemas.microsoft.com/office/drawing/2014/main" id="{6E3DC94A-5925-41D1-A65F-A4A62353DE9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“Almost Linear” </a:t>
            </a:r>
            <a:br>
              <a:rPr lang="en-US" b="1" dirty="0"/>
            </a:br>
            <a:r>
              <a:rPr lang="en-US" b="1" dirty="0"/>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1" name="Picture 40">
            <a:hlinkClick r:id="rId21" action="ppaction://hlinksldjump"/>
            <a:extLst>
              <a:ext uri="{FF2B5EF4-FFF2-40B4-BE49-F238E27FC236}">
                <a16:creationId xmlns:a16="http://schemas.microsoft.com/office/drawing/2014/main" id="{FC28DB9F-3465-4D3C-821D-296DCA4EAB49}"/>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42" name="Picture 9">
            <a:hlinkClick r:id="rId23" action="ppaction://hlinksldjump"/>
            <a:extLst>
              <a:ext uri="{FF2B5EF4-FFF2-40B4-BE49-F238E27FC236}">
                <a16:creationId xmlns:a16="http://schemas.microsoft.com/office/drawing/2014/main" id="{2148FE81-101D-4D86-B883-E3CA37AE3F37}"/>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3" name="Picture 3">
            <a:hlinkClick r:id="rId25" action="ppaction://hlinksldjump"/>
            <a:extLst>
              <a:ext uri="{FF2B5EF4-FFF2-40B4-BE49-F238E27FC236}">
                <a16:creationId xmlns:a16="http://schemas.microsoft.com/office/drawing/2014/main" id="{9C9E6426-7197-4160-B6B3-E0DCE5C63B1B}"/>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4" name="Picture 3">
            <a:hlinkClick r:id="rId27" action="ppaction://hlinksldjump"/>
            <a:extLst>
              <a:ext uri="{FF2B5EF4-FFF2-40B4-BE49-F238E27FC236}">
                <a16:creationId xmlns:a16="http://schemas.microsoft.com/office/drawing/2014/main" id="{1E95C72E-1C44-46A4-A060-0A405F9D6CE6}"/>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391023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5978769" y="5140325"/>
            <a:ext cx="3297113"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559777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491197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559777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559777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460717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521677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536917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491197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4" cstate="print"/>
          <a:srcRect/>
          <a:stretch>
            <a:fillRect/>
          </a:stretch>
        </p:blipFill>
        <p:spPr bwMode="auto">
          <a:xfrm>
            <a:off x="468337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559777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307682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435317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132263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1" name="Text Box 99"/>
          <p:cNvSpPr txBox="1">
            <a:spLocks noChangeArrowheads="1"/>
          </p:cNvSpPr>
          <p:nvPr/>
        </p:nvSpPr>
        <p:spPr bwMode="auto">
          <a:xfrm>
            <a:off x="1060693" y="734630"/>
            <a:ext cx="2243139" cy="707886"/>
          </a:xfrm>
          <a:prstGeom prst="rect">
            <a:avLst/>
          </a:prstGeom>
          <a:noFill/>
          <a:ln w="12700">
            <a:noFill/>
            <a:miter lim="800000"/>
            <a:headEnd type="none" w="lg" len="med"/>
            <a:tailEnd type="none" w="lg" len="med"/>
          </a:ln>
          <a:effectLst/>
        </p:spPr>
        <p:txBody>
          <a:bodyPr wrap="square">
            <a:spAutoFit/>
          </a:bodyPr>
          <a:lstStyle/>
          <a:p>
            <a:r>
              <a:rPr lang="en-US" sz="2000" dirty="0"/>
              <a:t>Tube from the stock tank</a:t>
            </a:r>
          </a:p>
        </p:txBody>
      </p:sp>
      <p:sp>
        <p:nvSpPr>
          <p:cNvPr id="315492" name="Text Box 100"/>
          <p:cNvSpPr txBox="1">
            <a:spLocks noChangeArrowheads="1"/>
          </p:cNvSpPr>
          <p:nvPr/>
        </p:nvSpPr>
        <p:spPr bwMode="auto">
          <a:xfrm>
            <a:off x="4502395" y="50800"/>
            <a:ext cx="1422400" cy="396875"/>
          </a:xfrm>
          <a:prstGeom prst="rect">
            <a:avLst/>
          </a:prstGeom>
          <a:noFill/>
          <a:ln w="12700">
            <a:noFill/>
            <a:miter lim="800000"/>
            <a:headEnd type="none" w="lg" len="med"/>
            <a:tailEnd type="none" w="lg" len="med"/>
          </a:ln>
          <a:effectLst/>
        </p:spPr>
        <p:txBody>
          <a:bodyPr>
            <a:spAutoFit/>
          </a:bodyPr>
          <a:lstStyle/>
          <a:p>
            <a:r>
              <a:rPr lang="en-US" sz="2000" dirty="0"/>
              <a:t>Air vent</a:t>
            </a:r>
          </a:p>
        </p:txBody>
      </p:sp>
      <p:sp>
        <p:nvSpPr>
          <p:cNvPr id="315493" name="Line 101"/>
          <p:cNvSpPr>
            <a:spLocks noChangeShapeType="1"/>
          </p:cNvSpPr>
          <p:nvPr/>
        </p:nvSpPr>
        <p:spPr bwMode="auto">
          <a:xfrm flipH="1">
            <a:off x="0" y="1435100"/>
            <a:ext cx="3259383"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643438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518025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315460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507865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405472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5" name="Straight Connector 4"/>
          <p:cNvCxnSpPr/>
          <p:nvPr/>
        </p:nvCxnSpPr>
        <p:spPr bwMode="auto">
          <a:xfrm>
            <a:off x="453097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525487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771232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4110062566"/>
              </p:ext>
            </p:extLst>
          </p:nvPr>
        </p:nvGraphicFramePr>
        <p:xfrm>
          <a:off x="7578970" y="2413000"/>
          <a:ext cx="266700" cy="381000"/>
        </p:xfrm>
        <a:graphic>
          <a:graphicData uri="http://schemas.openxmlformats.org/presentationml/2006/ole">
            <mc:AlternateContent xmlns:mc="http://schemas.openxmlformats.org/markup-compatibility/2006">
              <mc:Choice xmlns:v="urn:schemas-microsoft-com:vml" Requires="v">
                <p:oleObj spid="_x0000_s315843" name="Equation" r:id="rId6" imgW="266400" imgH="380880" progId="Equation.DSMT4">
                  <p:embed/>
                </p:oleObj>
              </mc:Choice>
              <mc:Fallback>
                <p:oleObj name="Equation" r:id="rId6" imgW="266400" imgH="380880" progId="Equation.DSMT4">
                  <p:embed/>
                  <p:pic>
                    <p:nvPicPr>
                      <p:cNvPr id="0" name=""/>
                      <p:cNvPicPr>
                        <a:picLocks noChangeAspect="1" noChangeArrowheads="1"/>
                      </p:cNvPicPr>
                      <p:nvPr/>
                    </p:nvPicPr>
                    <p:blipFill>
                      <a:blip r:embed="rId7"/>
                      <a:srcRect/>
                      <a:stretch>
                        <a:fillRect/>
                      </a:stretch>
                    </p:blipFill>
                    <p:spPr bwMode="auto">
                      <a:xfrm>
                        <a:off x="7578970" y="2413000"/>
                        <a:ext cx="266700" cy="381000"/>
                      </a:xfrm>
                      <a:prstGeom prst="rect">
                        <a:avLst/>
                      </a:prstGeom>
                      <a:solidFill>
                        <a:schemeClr val="bg1"/>
                      </a:solidFill>
                      <a:extLst/>
                    </p:spPr>
                  </p:pic>
                </p:oleObj>
              </mc:Fallback>
            </mc:AlternateContent>
          </a:graphicData>
        </a:graphic>
      </p:graphicFrame>
      <p:sp>
        <p:nvSpPr>
          <p:cNvPr id="132" name="Text Box 95">
            <a:extLst>
              <a:ext uri="{FF2B5EF4-FFF2-40B4-BE49-F238E27FC236}">
                <a16:creationId xmlns:a16="http://schemas.microsoft.com/office/drawing/2014/main" id="{3C3A157F-A251-430C-9CA4-9E78432CAE31}"/>
              </a:ext>
            </a:extLst>
          </p:cNvPr>
          <p:cNvSpPr txBox="1">
            <a:spLocks noChangeArrowheads="1"/>
          </p:cNvSpPr>
          <p:nvPr/>
        </p:nvSpPr>
        <p:spPr bwMode="auto">
          <a:xfrm>
            <a:off x="365602" y="4507845"/>
            <a:ext cx="1543049" cy="1015663"/>
          </a:xfrm>
          <a:prstGeom prst="rect">
            <a:avLst/>
          </a:prstGeom>
          <a:noFill/>
          <a:ln w="12700">
            <a:noFill/>
            <a:miter lim="800000"/>
            <a:headEnd type="none" w="lg" len="med"/>
            <a:tailEnd type="none" w="lg" len="med"/>
          </a:ln>
          <a:effectLst/>
        </p:spPr>
        <p:txBody>
          <a:bodyPr wrap="square">
            <a:spAutoFit/>
          </a:bodyPr>
          <a:lstStyle/>
          <a:p>
            <a:pPr algn="ctr"/>
            <a:r>
              <a:rPr lang="en-US" sz="2000" dirty="0"/>
              <a:t>Long, “straight,” flexible tube</a:t>
            </a:r>
          </a:p>
        </p:txBody>
      </p:sp>
      <p:sp>
        <p:nvSpPr>
          <p:cNvPr id="133" name="Line 96">
            <a:extLst>
              <a:ext uri="{FF2B5EF4-FFF2-40B4-BE49-F238E27FC236}">
                <a16:creationId xmlns:a16="http://schemas.microsoft.com/office/drawing/2014/main" id="{0D0992B2-7EF2-4B07-8D3A-175B2164817F}"/>
              </a:ext>
            </a:extLst>
          </p:cNvPr>
          <p:cNvSpPr>
            <a:spLocks noChangeShapeType="1"/>
          </p:cNvSpPr>
          <p:nvPr/>
        </p:nvSpPr>
        <p:spPr bwMode="auto">
          <a:xfrm flipV="1">
            <a:off x="1547446" y="4112418"/>
            <a:ext cx="580280" cy="62944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a:extLst>
              <a:ext uri="{FF2B5EF4-FFF2-40B4-BE49-F238E27FC236}">
                <a16:creationId xmlns:a16="http://schemas.microsoft.com/office/drawing/2014/main" id="{A8468CF0-E2C8-4AEC-BB45-8FABAC2D8A7B}"/>
              </a:ext>
            </a:extLst>
          </p:cNvPr>
          <p:cNvGrpSpPr/>
          <p:nvPr/>
        </p:nvGrpSpPr>
        <p:grpSpPr>
          <a:xfrm>
            <a:off x="502376" y="1785939"/>
            <a:ext cx="5028719" cy="400110"/>
            <a:chOff x="1695434" y="1794858"/>
            <a:chExt cx="5028719" cy="400110"/>
          </a:xfrm>
        </p:grpSpPr>
        <p:sp>
          <p:nvSpPr>
            <p:cNvPr id="135" name="Oval 134">
              <a:extLst>
                <a:ext uri="{FF2B5EF4-FFF2-40B4-BE49-F238E27FC236}">
                  <a16:creationId xmlns:a16="http://schemas.microsoft.com/office/drawing/2014/main" id="{1ABF77E4-612A-4F48-9084-3DC699D66683}"/>
                </a:ext>
              </a:extLst>
            </p:cNvPr>
            <p:cNvSpPr/>
            <p:nvPr/>
          </p:nvSpPr>
          <p:spPr>
            <a:xfrm>
              <a:off x="4440115" y="1839913"/>
              <a:ext cx="2284038" cy="3268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6" name="TextBox 135">
              <a:extLst>
                <a:ext uri="{FF2B5EF4-FFF2-40B4-BE49-F238E27FC236}">
                  <a16:creationId xmlns:a16="http://schemas.microsoft.com/office/drawing/2014/main" id="{D2FCAD05-842E-42E0-883D-71C7EA4092C2}"/>
                </a:ext>
              </a:extLst>
            </p:cNvPr>
            <p:cNvSpPr txBox="1"/>
            <p:nvPr/>
          </p:nvSpPr>
          <p:spPr>
            <a:xfrm>
              <a:off x="1695434" y="1794858"/>
              <a:ext cx="2579552" cy="400110"/>
            </a:xfrm>
            <a:prstGeom prst="rect">
              <a:avLst/>
            </a:prstGeom>
            <a:noFill/>
          </p:spPr>
          <p:txBody>
            <a:bodyPr wrap="none" rtlCol="0">
              <a:spAutoFit/>
            </a:bodyPr>
            <a:lstStyle/>
            <a:p>
              <a:r>
                <a:rPr lang="en-US" sz="2000" dirty="0"/>
                <a:t>0 point is at water level</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A7F151-7C43-4465-B3B2-B6DCF4A65033}"/>
              </a:ext>
            </a:extLst>
          </p:cNvPr>
          <p:cNvSpPr/>
          <p:nvPr/>
        </p:nvSpPr>
        <p:spPr>
          <a:xfrm>
            <a:off x="11478" y="1302180"/>
            <a:ext cx="9231923" cy="261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396" name="Group 4"/>
          <p:cNvGrpSpPr>
            <a:grpSpLocks/>
          </p:cNvGrpSpPr>
          <p:nvPr/>
        </p:nvGrpSpPr>
        <p:grpSpPr bwMode="auto">
          <a:xfrm>
            <a:off x="8255976" y="4858973"/>
            <a:ext cx="888021"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7874976" y="4477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7189176" y="2290398"/>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7874976" y="6001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7874976" y="1506173"/>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6884376" y="1506173"/>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7493976" y="1703023"/>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7646376" y="1779223"/>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7189176" y="1680798"/>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6960576" y="1658573"/>
            <a:ext cx="193675" cy="2449513"/>
          </a:xfrm>
          <a:prstGeom prst="rect">
            <a:avLst/>
          </a:prstGeom>
          <a:noFill/>
          <a:ln w="12700">
            <a:noFill/>
            <a:miter lim="800000"/>
            <a:headEnd type="none" w="lg" len="med"/>
            <a:tailEnd type="none" w="lg" len="med"/>
          </a:ln>
          <a:effectLst/>
        </p:spPr>
      </p:pic>
      <p:sp>
        <p:nvSpPr>
          <p:cNvPr id="315489" name="Freeform 97"/>
          <p:cNvSpPr>
            <a:spLocks/>
          </p:cNvSpPr>
          <p:nvPr/>
        </p:nvSpPr>
        <p:spPr bwMode="auto">
          <a:xfrm>
            <a:off x="3599839" y="2226898"/>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3" name="Line 101"/>
          <p:cNvSpPr>
            <a:spLocks noChangeShapeType="1"/>
          </p:cNvSpPr>
          <p:nvPr/>
        </p:nvSpPr>
        <p:spPr bwMode="auto">
          <a:xfrm flipH="1">
            <a:off x="11478" y="1153748"/>
            <a:ext cx="5525111"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7189176" y="5048354"/>
            <a:ext cx="1277937" cy="396875"/>
          </a:xfrm>
          <a:prstGeom prst="rect">
            <a:avLst/>
          </a:prstGeom>
          <a:noFill/>
          <a:ln w="12700">
            <a:noFill/>
            <a:miter lim="800000"/>
            <a:headEnd type="none" w="lg" len="med"/>
            <a:tailEnd type="none" w="lg" len="med"/>
          </a:ln>
          <a:effectLst/>
        </p:spPr>
        <p:txBody>
          <a:bodyPr wrap="none">
            <a:spAutoFit/>
          </a:bodyPr>
          <a:lstStyle/>
          <a:p>
            <a:r>
              <a:rPr lang="en-US" sz="2000" dirty="0"/>
              <a:t>Raw water</a:t>
            </a:r>
          </a:p>
        </p:txBody>
      </p:sp>
      <p:sp>
        <p:nvSpPr>
          <p:cNvPr id="315495" name="Freeform 103"/>
          <p:cNvSpPr>
            <a:spLocks/>
          </p:cNvSpPr>
          <p:nvPr/>
        </p:nvSpPr>
        <p:spPr bwMode="auto">
          <a:xfrm>
            <a:off x="7457464" y="5427298"/>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5431814" y="169499"/>
            <a:ext cx="1376362" cy="2327275"/>
            <a:chOff x="2589" y="172"/>
            <a:chExt cx="867" cy="1466"/>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 name="TextBox 1"/>
          <p:cNvSpPr txBox="1"/>
          <p:nvPr/>
        </p:nvSpPr>
        <p:spPr>
          <a:xfrm>
            <a:off x="748325" y="4469142"/>
            <a:ext cx="4576372" cy="1938992"/>
          </a:xfrm>
          <a:prstGeom prst="rect">
            <a:avLst/>
          </a:prstGeom>
          <a:noFill/>
        </p:spPr>
        <p:txBody>
          <a:bodyPr wrap="square" rtlCol="0">
            <a:spAutoFit/>
          </a:bodyPr>
          <a:lstStyle/>
          <a:p>
            <a:r>
              <a:rPr lang="en-US" sz="2400" dirty="0">
                <a:solidFill>
                  <a:srgbClr val="C00000"/>
                </a:solidFill>
              </a:rPr>
              <a:t>In our first flow controllers we didn’t realize how important it was that the </a:t>
            </a:r>
            <a:r>
              <a:rPr lang="en-US" sz="2400" dirty="0" smtClean="0">
                <a:solidFill>
                  <a:srgbClr val="C00000"/>
                </a:solidFill>
              </a:rPr>
              <a:t>flow resistance tube </a:t>
            </a:r>
            <a:r>
              <a:rPr lang="en-US" sz="2400" dirty="0">
                <a:solidFill>
                  <a:srgbClr val="C00000"/>
                </a:solidFill>
              </a:rPr>
              <a:t>be </a:t>
            </a:r>
            <a:r>
              <a:rPr lang="en-US" sz="2400" dirty="0" smtClean="0">
                <a:solidFill>
                  <a:srgbClr val="C00000"/>
                </a:solidFill>
              </a:rPr>
              <a:t>straight</a:t>
            </a:r>
            <a:r>
              <a:rPr lang="en-US" sz="2400" dirty="0">
                <a:solidFill>
                  <a:srgbClr val="C00000"/>
                </a:solidFill>
              </a:rPr>
              <a:t>! We ignored minor losses and minor losses weren’t minor!</a:t>
            </a:r>
          </a:p>
        </p:txBody>
      </p:sp>
      <p:sp>
        <p:nvSpPr>
          <p:cNvPr id="3" name="Rectangle 2"/>
          <p:cNvSpPr/>
          <p:nvPr/>
        </p:nvSpPr>
        <p:spPr>
          <a:xfrm>
            <a:off x="251498" y="1241293"/>
            <a:ext cx="4352474" cy="3416320"/>
          </a:xfrm>
          <a:prstGeom prst="rect">
            <a:avLst/>
          </a:prstGeom>
        </p:spPr>
        <p:txBody>
          <a:bodyPr wrap="none">
            <a:spAutoFit/>
          </a:bodyPr>
          <a:lstStyle/>
          <a:p>
            <a:r>
              <a:rPr lang="en-US" sz="2400" dirty="0"/>
              <a:t>Hagen–Poiseuille:</a:t>
            </a:r>
          </a:p>
          <a:p>
            <a:r>
              <a:rPr lang="en-US" sz="2400" dirty="0"/>
              <a:t/>
            </a:r>
            <a:br>
              <a:rPr lang="en-US" sz="2400" dirty="0"/>
            </a:br>
            <a:r>
              <a:rPr lang="en-US" sz="2400" dirty="0"/>
              <a:t/>
            </a:r>
            <a:br>
              <a:rPr lang="en-US" sz="2400" dirty="0"/>
            </a:br>
            <a:r>
              <a:rPr lang="en-US" sz="2400" dirty="0"/>
              <a:t/>
            </a:r>
            <a:br>
              <a:rPr lang="en-US" sz="2400" dirty="0"/>
            </a:br>
            <a:r>
              <a:rPr lang="en-US" sz="2400" dirty="0"/>
              <a:t>Is only true if, in the “straight”</a:t>
            </a:r>
            <a:br>
              <a:rPr lang="en-US" sz="2400" dirty="0"/>
            </a:br>
            <a:r>
              <a:rPr lang="en-US" sz="2400" dirty="0"/>
              <a:t>flexible tube,</a:t>
            </a:r>
          </a:p>
          <a:p>
            <a:pPr marL="457200" indent="-457200">
              <a:buAutoNum type="arabicPeriod"/>
            </a:pPr>
            <a:r>
              <a:rPr lang="en-US" sz="2400" dirty="0"/>
              <a:t>There is laminar flow </a:t>
            </a:r>
          </a:p>
          <a:p>
            <a:pPr marL="457200" indent="-457200">
              <a:buAutoNum type="arabicPeriod"/>
            </a:pPr>
            <a:r>
              <a:rPr lang="en-US" sz="2400" dirty="0"/>
              <a:t>Minor losses can be neglected</a:t>
            </a:r>
            <a:br>
              <a:rPr lang="en-US" sz="2400" dirty="0"/>
            </a:br>
            <a:endParaRPr lang="en-US" sz="2400" dirty="0"/>
          </a:p>
        </p:txBody>
      </p:sp>
      <p:cxnSp>
        <p:nvCxnSpPr>
          <p:cNvPr id="5" name="Straight Connector 4"/>
          <p:cNvCxnSpPr>
            <a:cxnSpLocks/>
          </p:cNvCxnSpPr>
          <p:nvPr/>
        </p:nvCxnSpPr>
        <p:spPr bwMode="auto">
          <a:xfrm>
            <a:off x="6808176" y="1741123"/>
            <a:ext cx="2133601"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a:cxnSpLocks/>
          </p:cNvCxnSpPr>
          <p:nvPr/>
        </p:nvCxnSpPr>
        <p:spPr bwMode="auto">
          <a:xfrm flipV="1">
            <a:off x="7532076" y="2960323"/>
            <a:ext cx="1471247" cy="1588"/>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573964" y="1741123"/>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3107937759"/>
              </p:ext>
            </p:extLst>
          </p:nvPr>
        </p:nvGraphicFramePr>
        <p:xfrm>
          <a:off x="8440614" y="2131648"/>
          <a:ext cx="266700" cy="381000"/>
        </p:xfrm>
        <a:graphic>
          <a:graphicData uri="http://schemas.openxmlformats.org/presentationml/2006/ole">
            <mc:AlternateContent xmlns:mc="http://schemas.openxmlformats.org/markup-compatibility/2006">
              <mc:Choice xmlns:v="urn:schemas-microsoft-com:vml" Requires="v">
                <p:oleObj spid="_x0000_s762910" name="Equation" r:id="rId7" imgW="266400" imgH="380880" progId="Equation.DSMT4">
                  <p:embed/>
                </p:oleObj>
              </mc:Choice>
              <mc:Fallback>
                <p:oleObj name="Equation" r:id="rId7" imgW="266400" imgH="380880" progId="Equation.DSMT4">
                  <p:embed/>
                  <p:pic>
                    <p:nvPicPr>
                      <p:cNvPr id="130" name="Object 124"/>
                      <p:cNvPicPr>
                        <a:picLocks noChangeAspect="1" noChangeArrowheads="1"/>
                      </p:cNvPicPr>
                      <p:nvPr/>
                    </p:nvPicPr>
                    <p:blipFill>
                      <a:blip r:embed="rId8"/>
                      <a:srcRect/>
                      <a:stretch>
                        <a:fillRect/>
                      </a:stretch>
                    </p:blipFill>
                    <p:spPr bwMode="auto">
                      <a:xfrm>
                        <a:off x="8440614" y="2131648"/>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28798" y="1862037"/>
            <a:ext cx="1623384" cy="651466"/>
          </a:xfrm>
          <a:prstGeom prst="rect">
            <a:avLst/>
          </a:prstGeom>
        </p:spPr>
      </p:pic>
      <p:sp>
        <p:nvSpPr>
          <p:cNvPr id="136" name="Line 96">
            <a:extLst>
              <a:ext uri="{FF2B5EF4-FFF2-40B4-BE49-F238E27FC236}">
                <a16:creationId xmlns:a16="http://schemas.microsoft.com/office/drawing/2014/main" id="{4AF60EB4-574C-4EA8-B3B4-5DA57F0CDD46}"/>
              </a:ext>
            </a:extLst>
          </p:cNvPr>
          <p:cNvSpPr>
            <a:spLocks noChangeShapeType="1"/>
          </p:cNvSpPr>
          <p:nvPr/>
        </p:nvSpPr>
        <p:spPr bwMode="auto">
          <a:xfrm>
            <a:off x="1925515" y="3266711"/>
            <a:ext cx="2338023" cy="365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Tree>
    <p:extLst>
      <p:ext uri="{BB962C8B-B14F-4D97-AF65-F5344CB8AC3E}">
        <p14:creationId xmlns:p14="http://schemas.microsoft.com/office/powerpoint/2010/main" val="1083781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8792"/>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
        <p:nvSpPr>
          <p:cNvPr id="6" name="Oval 5">
            <a:extLst>
              <a:ext uri="{FF2B5EF4-FFF2-40B4-BE49-F238E27FC236}">
                <a16:creationId xmlns:a16="http://schemas.microsoft.com/office/drawing/2014/main" id="{35CD9AFB-059B-4D7F-B71F-FF59AFA7510B}"/>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2</a:t>
            </a: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875314" y="6252249"/>
            <a:ext cx="7393371" cy="523220"/>
          </a:xfrm>
          <a:prstGeom prst="rect">
            <a:avLst/>
          </a:prstGeom>
          <a:noFill/>
        </p:spPr>
        <p:txBody>
          <a:bodyPr wrap="none" rtlCol="0">
            <a:spAutoFit/>
          </a:bodyPr>
          <a:lstStyle/>
          <a:p>
            <a:r>
              <a:rPr lang="en-US" b="1" dirty="0">
                <a:solidFill>
                  <a:srgbClr val="C00000"/>
                </a:solidFill>
              </a:rPr>
              <a:t>Dose is the chemical concentration in the water</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61BAC428-824F-4371-9FF2-91FA25EA9D11}"/>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b="1" dirty="0" err="1"/>
              <a:t>AguaClara</a:t>
            </a:r>
            <a:r>
              <a:rPr lang="en-US" b="1" dirty="0"/>
              <a:t> Linear </a:t>
            </a:r>
            <a:br>
              <a:rPr lang="en-US" b="1" dirty="0"/>
            </a:br>
            <a:r>
              <a:rPr lang="en-US" b="1" dirty="0"/>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1" action="ppaction://hlinksldjump"/>
            <a:extLst>
              <a:ext uri="{FF2B5EF4-FFF2-40B4-BE49-F238E27FC236}">
                <a16:creationId xmlns:a16="http://schemas.microsoft.com/office/drawing/2014/main" id="{5EEDC4B8-3457-4BAD-9CA4-473BCA45026C}"/>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DDBD133A-BBB5-46A3-8483-4649FFD7C59C}"/>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447DDEF8-1244-4D41-944B-5DD2F33A1565}"/>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399CD089-3D7F-46ED-8C6E-2DC007E96098}"/>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4318801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501650" y="228600"/>
            <a:ext cx="8131175" cy="1143000"/>
          </a:xfrm>
        </p:spPr>
        <p:txBody>
          <a:bodyPr/>
          <a:lstStyle/>
          <a:p>
            <a:r>
              <a:rPr lang="en-US"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55230"/>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13992"/>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25105"/>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61867"/>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58667"/>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57055"/>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55442"/>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52242"/>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50630"/>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90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458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4420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4259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4098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Oval 95">
            <a:extLst>
              <a:ext uri="{FF2B5EF4-FFF2-40B4-BE49-F238E27FC236}">
                <a16:creationId xmlns:a16="http://schemas.microsoft.com/office/drawing/2014/main" id="{A563FA19-E8A8-434C-AF6D-274C4A31222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3</a:t>
            </a:r>
          </a:p>
        </p:txBody>
      </p:sp>
      <p:pic>
        <p:nvPicPr>
          <p:cNvPr id="97" name="Picture 96"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274" r="40453" b="26753"/>
          <a:stretch/>
        </p:blipFill>
        <p:spPr bwMode="auto">
          <a:xfrm>
            <a:off x="1" y="1"/>
            <a:ext cx="1182654"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350DF1-D036-44BD-8320-2E54648AD170}"/>
              </a:ext>
            </a:extLst>
          </p:cNvPr>
          <p:cNvSpPr/>
          <p:nvPr/>
        </p:nvSpPr>
        <p:spPr>
          <a:xfrm>
            <a:off x="0" y="1271349"/>
            <a:ext cx="9144000" cy="302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descr="Related image">
            <a:extLst>
              <a:ext uri="{FF2B5EF4-FFF2-40B4-BE49-F238E27FC236}">
                <a16:creationId xmlns:a16="http://schemas.microsoft.com/office/drawing/2014/main" id="{FE2F6D05-D89D-499E-8C8F-715528E084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0568" y="0"/>
            <a:ext cx="1930214" cy="22261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742" y="3014038"/>
            <a:ext cx="8601866" cy="35783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FDCEB99-4E63-499D-ACAB-1E3F5E8388A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155962" y="2632083"/>
            <a:ext cx="787810" cy="292571"/>
          </a:xfrm>
          <a:prstGeom prst="rect">
            <a:avLst/>
          </a:prstGeom>
        </p:spPr>
      </p:pic>
      <p:pic>
        <p:nvPicPr>
          <p:cNvPr id="14" name="Picture 13">
            <a:extLst>
              <a:ext uri="{FF2B5EF4-FFF2-40B4-BE49-F238E27FC236}">
                <a16:creationId xmlns:a16="http://schemas.microsoft.com/office/drawing/2014/main" id="{E17A6990-AE3D-4544-8437-D5799EA8CD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200228" y="2632082"/>
            <a:ext cx="787810" cy="292571"/>
          </a:xfrm>
          <a:prstGeom prst="rect">
            <a:avLst/>
          </a:prstGeom>
        </p:spPr>
      </p:pic>
      <p:pic>
        <p:nvPicPr>
          <p:cNvPr id="19" name="Picture 18">
            <a:extLst>
              <a:ext uri="{FF2B5EF4-FFF2-40B4-BE49-F238E27FC236}">
                <a16:creationId xmlns:a16="http://schemas.microsoft.com/office/drawing/2014/main" id="{9A7BCFB8-AB43-4F90-9942-BB9859A6088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73484" y="2632083"/>
            <a:ext cx="664381" cy="227047"/>
          </a:xfrm>
          <a:prstGeom prst="rect">
            <a:avLst/>
          </a:prstGeom>
        </p:spPr>
      </p:pic>
      <p:sp>
        <p:nvSpPr>
          <p:cNvPr id="20" name="TextBox 19">
            <a:extLst>
              <a:ext uri="{FF2B5EF4-FFF2-40B4-BE49-F238E27FC236}">
                <a16:creationId xmlns:a16="http://schemas.microsoft.com/office/drawing/2014/main" id="{41D8DAAA-19ED-4A3A-8105-28C453C59399}"/>
              </a:ext>
            </a:extLst>
          </p:cNvPr>
          <p:cNvSpPr txBox="1"/>
          <p:nvPr/>
        </p:nvSpPr>
        <p:spPr>
          <a:xfrm>
            <a:off x="929977" y="2209412"/>
            <a:ext cx="1328312" cy="523220"/>
          </a:xfrm>
          <a:prstGeom prst="rect">
            <a:avLst/>
          </a:prstGeom>
          <a:noFill/>
        </p:spPr>
        <p:txBody>
          <a:bodyPr wrap="none" rtlCol="0">
            <a:spAutoFit/>
          </a:bodyPr>
          <a:lstStyle/>
          <a:p>
            <a:r>
              <a:rPr lang="en-US" dirty="0"/>
              <a:t>V-notch</a:t>
            </a:r>
          </a:p>
        </p:txBody>
      </p:sp>
      <p:sp>
        <p:nvSpPr>
          <p:cNvPr id="21" name="TextBox 20">
            <a:extLst>
              <a:ext uri="{FF2B5EF4-FFF2-40B4-BE49-F238E27FC236}">
                <a16:creationId xmlns:a16="http://schemas.microsoft.com/office/drawing/2014/main" id="{17E84422-E141-4670-BA37-0932A6931FD5}"/>
              </a:ext>
            </a:extLst>
          </p:cNvPr>
          <p:cNvSpPr txBox="1"/>
          <p:nvPr/>
        </p:nvSpPr>
        <p:spPr>
          <a:xfrm>
            <a:off x="6674697" y="2147868"/>
            <a:ext cx="1915909" cy="523220"/>
          </a:xfrm>
          <a:prstGeom prst="rect">
            <a:avLst/>
          </a:prstGeom>
          <a:noFill/>
        </p:spPr>
        <p:txBody>
          <a:bodyPr wrap="none" rtlCol="0">
            <a:spAutoFit/>
          </a:bodyPr>
          <a:lstStyle/>
          <a:p>
            <a:r>
              <a:rPr lang="en-US" dirty="0"/>
              <a:t>Rectangular</a:t>
            </a:r>
          </a:p>
        </p:txBody>
      </p:sp>
      <p:sp>
        <p:nvSpPr>
          <p:cNvPr id="22" name="TextBox 21">
            <a:extLst>
              <a:ext uri="{FF2B5EF4-FFF2-40B4-BE49-F238E27FC236}">
                <a16:creationId xmlns:a16="http://schemas.microsoft.com/office/drawing/2014/main" id="{E81FA9B0-0E0E-4C04-92B9-714D4C652314}"/>
              </a:ext>
            </a:extLst>
          </p:cNvPr>
          <p:cNvSpPr txBox="1"/>
          <p:nvPr/>
        </p:nvSpPr>
        <p:spPr>
          <a:xfrm>
            <a:off x="4084368" y="2131796"/>
            <a:ext cx="963725" cy="523220"/>
          </a:xfrm>
          <a:prstGeom prst="rect">
            <a:avLst/>
          </a:prstGeom>
          <a:noFill/>
        </p:spPr>
        <p:txBody>
          <a:bodyPr wrap="none" rtlCol="0">
            <a:spAutoFit/>
          </a:bodyPr>
          <a:lstStyle/>
          <a:p>
            <a:r>
              <a:rPr lang="en-US" dirty="0" err="1"/>
              <a:t>Sutro</a:t>
            </a:r>
            <a:endParaRPr lang="en-US" dirty="0"/>
          </a:p>
        </p:txBody>
      </p:sp>
      <p:sp>
        <p:nvSpPr>
          <p:cNvPr id="23" name="Rectangle 2">
            <a:extLst>
              <a:ext uri="{FF2B5EF4-FFF2-40B4-BE49-F238E27FC236}">
                <a16:creationId xmlns:a16="http://schemas.microsoft.com/office/drawing/2014/main" id="{0C8F534F-70E2-4FFC-AD56-45B7D8022B24}"/>
              </a:ext>
            </a:extLst>
          </p:cNvPr>
          <p:cNvSpPr>
            <a:spLocks noGrp="1" noChangeArrowheads="1"/>
          </p:cNvSpPr>
          <p:nvPr>
            <p:ph type="title"/>
          </p:nvPr>
        </p:nvSpPr>
        <p:spPr>
          <a:xfrm>
            <a:off x="457200" y="228600"/>
            <a:ext cx="3279531" cy="1143000"/>
          </a:xfrm>
        </p:spPr>
        <p:txBody>
          <a:bodyPr/>
          <a:lstStyle/>
          <a:p>
            <a:r>
              <a:rPr lang="en-US" sz="3600" dirty="0"/>
              <a:t>Weir flow-head Proportionality</a:t>
            </a:r>
          </a:p>
        </p:txBody>
      </p:sp>
      <p:sp>
        <p:nvSpPr>
          <p:cNvPr id="2" name="Oval 1">
            <a:extLst>
              <a:ext uri="{FF2B5EF4-FFF2-40B4-BE49-F238E27FC236}">
                <a16:creationId xmlns:a16="http://schemas.microsoft.com/office/drawing/2014/main" id="{24058476-433C-4FCD-A6C0-F07683C548E0}"/>
              </a:ext>
            </a:extLst>
          </p:cNvPr>
          <p:cNvSpPr/>
          <p:nvPr/>
        </p:nvSpPr>
        <p:spPr>
          <a:xfrm>
            <a:off x="3814344" y="1931122"/>
            <a:ext cx="1573933" cy="122207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B317D22-3517-4E2D-AD9F-3F1BB3962650}"/>
              </a:ext>
            </a:extLst>
          </p:cNvPr>
          <p:cNvGrpSpPr/>
          <p:nvPr/>
        </p:nvGrpSpPr>
        <p:grpSpPr>
          <a:xfrm>
            <a:off x="4703885" y="2112700"/>
            <a:ext cx="1975494" cy="1015663"/>
            <a:chOff x="4703885" y="2112700"/>
            <a:chExt cx="1975494" cy="1015663"/>
          </a:xfrm>
        </p:grpSpPr>
        <p:sp>
          <p:nvSpPr>
            <p:cNvPr id="13" name="Oval 12">
              <a:extLst>
                <a:ext uri="{FF2B5EF4-FFF2-40B4-BE49-F238E27FC236}">
                  <a16:creationId xmlns:a16="http://schemas.microsoft.com/office/drawing/2014/main" id="{35360E26-84C7-48A8-9895-469301A8D079}"/>
                </a:ext>
              </a:extLst>
            </p:cNvPr>
            <p:cNvSpPr/>
            <p:nvPr/>
          </p:nvSpPr>
          <p:spPr>
            <a:xfrm>
              <a:off x="4703885" y="2477656"/>
              <a:ext cx="414756" cy="4469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05D58C-AFC1-4818-95A8-566959AB7757}"/>
                </a:ext>
              </a:extLst>
            </p:cNvPr>
            <p:cNvSpPr txBox="1"/>
            <p:nvPr/>
          </p:nvSpPr>
          <p:spPr>
            <a:xfrm>
              <a:off x="5336209" y="2112700"/>
              <a:ext cx="1343170" cy="1015663"/>
            </a:xfrm>
            <a:prstGeom prst="rect">
              <a:avLst/>
            </a:prstGeom>
            <a:noFill/>
          </p:spPr>
          <p:txBody>
            <a:bodyPr wrap="square" rtlCol="0">
              <a:spAutoFit/>
            </a:bodyPr>
            <a:lstStyle/>
            <a:p>
              <a:r>
                <a:rPr lang="en-US" sz="2000" dirty="0">
                  <a:solidFill>
                    <a:srgbClr val="C00000"/>
                  </a:solidFill>
                </a:rPr>
                <a:t>Exponent of h is 1, linear!</a:t>
              </a:r>
            </a:p>
          </p:txBody>
        </p:sp>
      </p:grpSp>
    </p:spTree>
    <p:extLst>
      <p:ext uri="{BB962C8B-B14F-4D97-AF65-F5344CB8AC3E}">
        <p14:creationId xmlns:p14="http://schemas.microsoft.com/office/powerpoint/2010/main" val="88002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8B14775A-0A76-4870-BD3D-C9C6EE9C751A}"/>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b="1" dirty="0" err="1"/>
              <a:t>AguaClara</a:t>
            </a:r>
            <a:r>
              <a:rPr lang="en-US" b="1" dirty="0"/>
              <a:t> Linear Chemical</a:t>
            </a:r>
            <a:br>
              <a:rPr lang="en-US" b="1" dirty="0"/>
            </a:br>
            <a:r>
              <a:rPr lang="en-US" b="1" dirty="0"/>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1" action="ppaction://hlinksldjump"/>
            <a:extLst>
              <a:ext uri="{FF2B5EF4-FFF2-40B4-BE49-F238E27FC236}">
                <a16:creationId xmlns:a16="http://schemas.microsoft.com/office/drawing/2014/main" id="{09366E4E-EDED-4179-B207-5DC358BACCEC}"/>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66176C48-48DA-4418-8793-70505164241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C99EE6E9-704D-470E-B92E-310C9F032465}"/>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CDB42749-0975-45EB-84D7-C0B7ED5AFE30}"/>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13344648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1856248" y="228600"/>
            <a:ext cx="5431503" cy="1143000"/>
          </a:xfrm>
        </p:spPr>
        <p:txBody>
          <a:bodyPr/>
          <a:lstStyle/>
          <a:p>
            <a:r>
              <a:rPr lang="en-US" dirty="0"/>
              <a:t>Linear Chemical </a:t>
            </a:r>
            <a:br>
              <a:rPr lang="en-US" dirty="0"/>
            </a:br>
            <a:r>
              <a:rPr lang="en-US" dirty="0"/>
              <a:t>Dose Controller (CDC)</a:t>
            </a:r>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181408" y="19027"/>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
        <p:nvSpPr>
          <p:cNvPr id="7" name="Oval 6">
            <a:extLst>
              <a:ext uri="{FF2B5EF4-FFF2-40B4-BE49-F238E27FC236}">
                <a16:creationId xmlns:a16="http://schemas.microsoft.com/office/drawing/2014/main" id="{BAA6D8BF-8AC7-4B9D-9187-B38AD9A994C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4</a:t>
            </a:r>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AC3BC9ED-DFAA-43D2-8D6F-F9B73E8A100A}"/>
              </a:ext>
            </a:extLst>
          </p:cNvPr>
          <p:cNvGrpSpPr/>
          <p:nvPr/>
        </p:nvGrpSpPr>
        <p:grpSpPr>
          <a:xfrm>
            <a:off x="-52071" y="-438150"/>
            <a:ext cx="9463490" cy="8367981"/>
            <a:chOff x="-52071" y="-438150"/>
            <a:chExt cx="9463490" cy="8367981"/>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424744" y="3140075"/>
              <a:ext cx="3328231"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1"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1"/>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2911998" y="4466493"/>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027067" y="5680505"/>
              <a:ext cx="1881666" cy="461665"/>
            </a:xfrm>
            <a:prstGeom prst="rect">
              <a:avLst/>
            </a:prstGeom>
            <a:noFill/>
          </p:spPr>
          <p:txBody>
            <a:bodyPr wrap="square" rtlCol="0">
              <a:spAutoFit/>
            </a:bodyPr>
            <a:lstStyle/>
            <a:p>
              <a:pPr algn="r"/>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52071" y="-73903"/>
              <a:ext cx="1363198" cy="707886"/>
            </a:xfrm>
            <a:prstGeom prst="rect">
              <a:avLst/>
            </a:prstGeom>
            <a:noFill/>
          </p:spPr>
          <p:txBody>
            <a:bodyPr wrap="square" rtlCol="0">
              <a:spAutoFit/>
            </a:bodyPr>
            <a:lstStyle/>
            <a:p>
              <a:pPr algn="ctr"/>
              <a:r>
                <a:rPr lang="en-US" sz="2000" dirty="0"/>
                <a:t>Constant head tank</a:t>
              </a:r>
            </a:p>
          </p:txBody>
        </p:sp>
        <p:sp>
          <p:nvSpPr>
            <p:cNvPr id="287" name="TextBox 286"/>
            <p:cNvSpPr txBox="1"/>
            <p:nvPr/>
          </p:nvSpPr>
          <p:spPr>
            <a:xfrm>
              <a:off x="820285" y="676848"/>
              <a:ext cx="823098" cy="707886"/>
            </a:xfrm>
            <a:prstGeom prst="rect">
              <a:avLst/>
            </a:prstGeom>
            <a:noFill/>
          </p:spPr>
          <p:txBody>
            <a:bodyPr wrap="square" rtlCol="0">
              <a:spAutoFit/>
            </a:bodyPr>
            <a:lstStyle/>
            <a:p>
              <a:r>
                <a:rPr lang="en-US" sz="2000" dirty="0"/>
                <a:t>Float valve</a:t>
              </a:r>
            </a:p>
          </p:txBody>
        </p:sp>
        <p:cxnSp>
          <p:nvCxnSpPr>
            <p:cNvPr id="288" name="Straight Arrow Connector 287"/>
            <p:cNvCxnSpPr>
              <a:cxnSpLocks/>
              <a:stCxn id="287" idx="1"/>
            </p:cNvCxnSpPr>
            <p:nvPr/>
          </p:nvCxnSpPr>
          <p:spPr bwMode="auto">
            <a:xfrm>
              <a:off x="820285" y="1030791"/>
              <a:ext cx="0" cy="64569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4766553" y="2587449"/>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106246" y="6408339"/>
              <a:ext cx="1755545" cy="461665"/>
            </a:xfrm>
            <a:prstGeom prst="rect">
              <a:avLst/>
            </a:prstGeom>
            <a:noFill/>
          </p:spPr>
          <p:txBody>
            <a:bodyPr wrap="square" rtlCol="0">
              <a:spAutoFit/>
            </a:bodyPr>
            <a:lstStyle/>
            <a:p>
              <a:pPr algn="r"/>
              <a:r>
                <a:rPr lang="en-US" sz="2400" dirty="0"/>
                <a:t>Purge valves</a:t>
              </a:r>
            </a:p>
          </p:txBody>
        </p:sp>
        <p:cxnSp>
          <p:nvCxnSpPr>
            <p:cNvPr id="299" name="Straight Arrow Connector 298"/>
            <p:cNvCxnSpPr>
              <a:cxnSpLocks/>
              <a:stCxn id="298" idx="3"/>
              <a:endCxn id="269"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245012"/>
              <a:ext cx="2334415" cy="830997"/>
            </a:xfrm>
            <a:prstGeom prst="rect">
              <a:avLst/>
            </a:prstGeom>
            <a:noFill/>
          </p:spPr>
          <p:txBody>
            <a:bodyPr wrap="square" rtlCol="0">
              <a:spAutoFit/>
            </a:bodyPr>
            <a:lstStyle/>
            <a:p>
              <a:pPr algn="r"/>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29" y="5219047"/>
              <a:ext cx="1423788" cy="461665"/>
            </a:xfrm>
            <a:prstGeom prst="rect">
              <a:avLst/>
            </a:prstGeom>
            <a:noFill/>
          </p:spPr>
          <p:txBody>
            <a:bodyPr wrap="none" rtlCol="0">
              <a:spAutoFit/>
            </a:bodyPr>
            <a:lstStyle/>
            <a:p>
              <a:pPr algn="r"/>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01" idx="2"/>
            </p:cNvCxnSpPr>
            <p:nvPr/>
          </p:nvCxnSpPr>
          <p:spPr bwMode="auto">
            <a:xfrm flipH="1">
              <a:off x="276758" y="633983"/>
              <a:ext cx="352770" cy="870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2" name="Group 21">
              <a:extLst>
                <a:ext uri="{FF2B5EF4-FFF2-40B4-BE49-F238E27FC236}">
                  <a16:creationId xmlns:a16="http://schemas.microsoft.com/office/drawing/2014/main" id="{08DA8D6E-2DA8-4EFE-8DCF-E382B13CE6AA}"/>
                </a:ext>
              </a:extLst>
            </p:cNvPr>
            <p:cNvGrpSpPr/>
            <p:nvPr/>
          </p:nvGrpSpPr>
          <p:grpSpPr>
            <a:xfrm>
              <a:off x="1344318" y="2356342"/>
              <a:ext cx="382517" cy="308702"/>
              <a:chOff x="1344318" y="2356342"/>
              <a:chExt cx="382517" cy="308702"/>
            </a:xfrm>
          </p:grpSpPr>
          <p:sp>
            <p:nvSpPr>
              <p:cNvPr id="15" name="Rectangle 14 2">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D4DD6CB-3084-4DD9-87E7-24B1FB4793B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335240"/>
              <a:ext cx="2083141" cy="830997"/>
            </a:xfrm>
            <a:prstGeom prst="rect">
              <a:avLst/>
            </a:prstGeom>
            <a:noFill/>
          </p:spPr>
          <p:txBody>
            <a:bodyPr wrap="square" rtlCol="0">
              <a:spAutoFit/>
            </a:bodyPr>
            <a:lstStyle/>
            <a:p>
              <a:pPr algn="r"/>
              <a:r>
                <a:rPr lang="en-US" sz="2400" dirty="0"/>
                <a:t>Lever </a:t>
              </a:r>
            </a:p>
            <a:p>
              <a:pPr algn="r"/>
              <a:r>
                <a:rPr lang="en-US" sz="2400" dirty="0"/>
                <a:t>counterweight</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750739"/>
              <a:ext cx="644968" cy="33739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17C26D6B-6DFE-46F7-9971-95E7553ADC4E}"/>
              </a:ext>
            </a:extLst>
          </p:cNvPr>
          <p:cNvGrpSpPr/>
          <p:nvPr/>
        </p:nvGrpSpPr>
        <p:grpSpPr>
          <a:xfrm>
            <a:off x="1337878" y="2145496"/>
            <a:ext cx="382517" cy="308702"/>
            <a:chOff x="1337878" y="2145496"/>
            <a:chExt cx="38251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37878" y="2145496"/>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B24AAEE-178C-4037-8DC1-F92FD9D6E3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84146" y="2202760"/>
              <a:ext cx="260572" cy="213333"/>
            </a:xfrm>
            <a:prstGeom prst="rect">
              <a:avLst/>
            </a:prstGeom>
          </p:spPr>
        </p:pic>
      </p:grpSp>
      <p:sp>
        <p:nvSpPr>
          <p:cNvPr id="220" name="Line 120">
            <a:extLst>
              <a:ext uri="{FF2B5EF4-FFF2-40B4-BE49-F238E27FC236}">
                <a16:creationId xmlns:a16="http://schemas.microsoft.com/office/drawing/2014/main" id="{967BA5E0-F6FA-4B9D-B9D5-E45A48964AF3}"/>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2" name="Group 21">
            <a:extLst>
              <a:ext uri="{FF2B5EF4-FFF2-40B4-BE49-F238E27FC236}">
                <a16:creationId xmlns:a16="http://schemas.microsoft.com/office/drawing/2014/main" id="{39BF5A08-43BB-4862-B353-6CC120410EF2}"/>
              </a:ext>
            </a:extLst>
          </p:cNvPr>
          <p:cNvGrpSpPr/>
          <p:nvPr/>
        </p:nvGrpSpPr>
        <p:grpSpPr>
          <a:xfrm>
            <a:off x="1319768" y="2391392"/>
            <a:ext cx="382517" cy="308702"/>
            <a:chOff x="1319768" y="2391392"/>
            <a:chExt cx="38251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19768" y="239139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621BB9-56FA-4DFE-A070-710B0581ADC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6038" y="2448656"/>
              <a:ext cx="260572" cy="213333"/>
            </a:xfrm>
            <a:prstGeom prst="rect">
              <a:avLst/>
            </a:prstGeom>
          </p:spPr>
        </p:pic>
      </p:grpSp>
      <p:sp>
        <p:nvSpPr>
          <p:cNvPr id="223" name="Line 120">
            <a:extLst>
              <a:ext uri="{FF2B5EF4-FFF2-40B4-BE49-F238E27FC236}">
                <a16:creationId xmlns:a16="http://schemas.microsoft.com/office/drawing/2014/main" id="{60DC74DE-C2D2-4B59-A2EB-81BCE6978EB0}"/>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a:extLst>
              <a:ext uri="{FF2B5EF4-FFF2-40B4-BE49-F238E27FC236}">
                <a16:creationId xmlns:a16="http://schemas.microsoft.com/office/drawing/2014/main" id="{4BB52E6D-04D6-438F-8027-9A618A597B61}"/>
              </a:ext>
            </a:extLst>
          </p:cNvPr>
          <p:cNvSpPr/>
          <p:nvPr/>
        </p:nvSpPr>
        <p:spPr>
          <a:xfrm>
            <a:off x="1351033" y="2285207"/>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26897FB-ED11-4189-9E84-80276A48958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2133" y="2342471"/>
            <a:ext cx="260572" cy="213333"/>
          </a:xfrm>
          <a:prstGeom prst="rect">
            <a:avLst/>
          </a:prstGeom>
        </p:spPr>
      </p:pic>
      <p:sp>
        <p:nvSpPr>
          <p:cNvPr id="221" name="Line 120">
            <a:extLst>
              <a:ext uri="{FF2B5EF4-FFF2-40B4-BE49-F238E27FC236}">
                <a16:creationId xmlns:a16="http://schemas.microsoft.com/office/drawing/2014/main" id="{A0345213-931A-488A-84AF-5039B0E17A94}"/>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extLst>
      <p:ext uri="{BB962C8B-B14F-4D97-AF65-F5344CB8AC3E}">
        <p14:creationId xmlns:p14="http://schemas.microsoft.com/office/powerpoint/2010/main" val="10268556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4"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7"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9"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998DC361-8A99-4D2F-9F60-6BC3D3CAEA66}"/>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1" action="ppaction://hlinksldjump"/>
            <a:extLst>
              <a:ext uri="{FF2B5EF4-FFF2-40B4-BE49-F238E27FC236}">
                <a16:creationId xmlns:a16="http://schemas.microsoft.com/office/drawing/2014/main" id="{2864FC91-30DC-4144-B483-D7D7ED38A157}"/>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3" name="Picture 9">
            <a:hlinkClick r:id="rId23" action="ppaction://hlinksldjump"/>
            <a:extLst>
              <a:ext uri="{FF2B5EF4-FFF2-40B4-BE49-F238E27FC236}">
                <a16:creationId xmlns:a16="http://schemas.microsoft.com/office/drawing/2014/main" id="{C377E93E-5B72-4534-AE04-1614F83B8AD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5" action="ppaction://hlinksldjump"/>
            <a:extLst>
              <a:ext uri="{FF2B5EF4-FFF2-40B4-BE49-F238E27FC236}">
                <a16:creationId xmlns:a16="http://schemas.microsoft.com/office/drawing/2014/main" id="{EA1C98CF-B966-4B07-88B3-AF5B8B38FE60}"/>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7" action="ppaction://hlinksldjump"/>
            <a:extLst>
              <a:ext uri="{FF2B5EF4-FFF2-40B4-BE49-F238E27FC236}">
                <a16:creationId xmlns:a16="http://schemas.microsoft.com/office/drawing/2014/main" id="{5A38FE69-A5FA-41BF-93C9-EFCD4C608B2E}"/>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615759625"/>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641AD2F3-38A2-4CF7-8B61-05953853B509}"/>
              </a:ext>
            </a:extLst>
          </p:cNvPr>
          <p:cNvGrpSpPr/>
          <p:nvPr/>
        </p:nvGrpSpPr>
        <p:grpSpPr>
          <a:xfrm>
            <a:off x="1283759" y="2162375"/>
            <a:ext cx="415377" cy="308702"/>
            <a:chOff x="1283759" y="2162375"/>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16619" y="2162375"/>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983E587-758D-4CDF-97E4-37E1D3F089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83759" y="2219639"/>
              <a:ext cx="260572" cy="213333"/>
            </a:xfrm>
            <a:prstGeom prst="rect">
              <a:avLst/>
            </a:prstGeom>
          </p:spPr>
        </p:pic>
      </p:grpSp>
      <p:sp>
        <p:nvSpPr>
          <p:cNvPr id="222" name="Line 120">
            <a:extLst>
              <a:ext uri="{FF2B5EF4-FFF2-40B4-BE49-F238E27FC236}">
                <a16:creationId xmlns:a16="http://schemas.microsoft.com/office/drawing/2014/main" id="{379A5D15-68AB-405E-AE00-E67C379E417F}"/>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Line 120">
            <a:extLst>
              <a:ext uri="{FF2B5EF4-FFF2-40B4-BE49-F238E27FC236}">
                <a16:creationId xmlns:a16="http://schemas.microsoft.com/office/drawing/2014/main" id="{7EB819C8-229A-4FFA-9610-5D33C3C26DCB}"/>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046595" y="1448166"/>
            <a:ext cx="3381885" cy="1200329"/>
          </a:xfrm>
          <a:prstGeom prst="rect">
            <a:avLst/>
          </a:prstGeom>
          <a:noFill/>
        </p:spPr>
        <p:txBody>
          <a:bodyPr wrap="square" rtlCol="0">
            <a:spAutoFit/>
          </a:bodyPr>
          <a:lstStyle/>
          <a:p>
            <a:r>
              <a:rPr lang="en-US" sz="2400" b="1" dirty="0">
                <a:latin typeface="+mn-lt"/>
              </a:rPr>
              <a:t>Constant Head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8409981" y="335252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152401" y="4350354"/>
            <a:ext cx="2763520" cy="1938992"/>
          </a:xfrm>
          <a:prstGeom prst="rect">
            <a:avLst/>
          </a:prstGeom>
          <a:noFill/>
        </p:spPr>
        <p:txBody>
          <a:bodyPr wrap="square" rtlCol="0">
            <a:spAutoFit/>
          </a:bodyPr>
          <a:lstStyle/>
          <a:p>
            <a:r>
              <a:rPr lang="en-US" sz="2400" b="1" dirty="0">
                <a:solidFill>
                  <a:srgbClr val="C00000"/>
                </a:solidFill>
                <a:latin typeface="+mn-lt"/>
              </a:rPr>
              <a:t>Spare Constant Head Tanks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6868160" y="4350354"/>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8027538" y="410788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7992437" y="232594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174646" y="1662499"/>
            <a:ext cx="3381885" cy="830997"/>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048416" y="2180410"/>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837964"/>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4727510" y="2611276"/>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931214" y="1795668"/>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693127" y="5189872"/>
            <a:ext cx="2948728" cy="400110"/>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6532685" y="2655277"/>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7214089" y="2748386"/>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835367" y="3625232"/>
            <a:ext cx="2948728" cy="400110"/>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Linear Chemical </a:t>
            </a:r>
            <a:br>
              <a:rPr lang="en-US" dirty="0"/>
            </a:br>
            <a:r>
              <a:rPr lang="en-US" dirty="0"/>
              <a:t>Dose Controller (CDC)</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a:solidFill>
              <a:schemeClr val="bg1"/>
            </a:solidFill>
          </p:spPr>
        </p:pic>
      </p:grpSp>
      <p:sp>
        <p:nvSpPr>
          <p:cNvPr id="38" name="Oval 37">
            <a:extLst>
              <a:ext uri="{FF2B5EF4-FFF2-40B4-BE49-F238E27FC236}">
                <a16:creationId xmlns:a16="http://schemas.microsoft.com/office/drawing/2014/main" id="{CCA28AFC-3D07-4BCA-9EF4-ED2920D5CE74}"/>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5</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a:xfrm>
            <a:off x="457200" y="1600200"/>
            <a:ext cx="8229600" cy="5257800"/>
          </a:xfrm>
        </p:spPr>
        <p:txBody>
          <a:bodyPr/>
          <a:lstStyle/>
          <a:p>
            <a:r>
              <a:rPr lang="en-US" sz="2800" dirty="0"/>
              <a:t>Flow must be laminar (Re&lt;2100)</a:t>
            </a:r>
          </a:p>
          <a:p>
            <a:r>
              <a:rPr lang="en-US" sz="2800" dirty="0"/>
              <a:t>Minor losses must be small (small V!)</a:t>
            </a:r>
          </a:p>
          <a:p>
            <a:pPr lvl="1"/>
            <a:r>
              <a:rPr lang="en-US" sz="2400" dirty="0"/>
              <a:t>It took us a while to discover how critical this constraint is</a:t>
            </a:r>
            <a:r>
              <a:rPr lang="en-US" sz="2400" dirty="0" smtClean="0"/>
              <a:t>! </a:t>
            </a:r>
          </a:p>
          <a:p>
            <a:pPr lvl="1"/>
            <a:r>
              <a:rPr lang="en-US" sz="2400" dirty="0" smtClean="0"/>
              <a:t>Use oversized barbed fittings!</a:t>
            </a:r>
            <a:endParaRPr lang="en-US" sz="2400" dirty="0"/>
          </a:p>
          <a:p>
            <a:r>
              <a:rPr lang="en-US" sz="2800" dirty="0"/>
              <a:t>Dosing tube must “be reasonable” length which might mean shorter than an available wall in the plant.</a:t>
            </a:r>
          </a:p>
          <a:p>
            <a:r>
              <a:rPr lang="en-US" sz="2800" dirty="0"/>
              <a:t>Designing dose controllers over a wide range of chemical flow rates requires good engineering</a:t>
            </a:r>
          </a:p>
          <a:p>
            <a:endParaRPr lang="en-US" sz="2800" dirty="0"/>
          </a:p>
          <a:p>
            <a:endParaRPr lang="en-US" sz="2800" dirty="0"/>
          </a:p>
        </p:txBody>
      </p:sp>
      <p:sp>
        <p:nvSpPr>
          <p:cNvPr id="4" name="TextBox 3"/>
          <p:cNvSpPr txBox="1"/>
          <p:nvPr/>
        </p:nvSpPr>
        <p:spPr>
          <a:xfrm>
            <a:off x="3028872" y="4685938"/>
            <a:ext cx="4408579" cy="523220"/>
          </a:xfrm>
          <a:prstGeom prst="rect">
            <a:avLst/>
          </a:prstGeom>
          <a:noFill/>
        </p:spPr>
        <p:txBody>
          <a:bodyPr wrap="none" rtlCol="0">
            <a:spAutoFit/>
          </a:bodyPr>
          <a:lstStyle/>
          <a:p>
            <a:r>
              <a:rPr lang="en-US" dirty="0"/>
              <a:t>How can I get a shorter tube?</a:t>
            </a:r>
          </a:p>
        </p:txBody>
      </p:sp>
      <p:sp>
        <p:nvSpPr>
          <p:cNvPr id="5" name="Oval 4">
            <a:extLst>
              <a:ext uri="{FF2B5EF4-FFF2-40B4-BE49-F238E27FC236}">
                <a16:creationId xmlns:a16="http://schemas.microsoft.com/office/drawing/2014/main" id="{E956FBBB-7D5F-4B48-9277-E11338433B9D}"/>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6</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6DE61E-F157-46CC-B5A1-4A87AE0DAC01}"/>
              </a:ext>
            </a:extLst>
          </p:cNvPr>
          <p:cNvGrpSpPr/>
          <p:nvPr/>
        </p:nvGrpSpPr>
        <p:grpSpPr>
          <a:xfrm>
            <a:off x="137159" y="1297719"/>
            <a:ext cx="8197949" cy="5560281"/>
            <a:chOff x="-156347" y="1983896"/>
            <a:chExt cx="5213064" cy="3836030"/>
          </a:xfrm>
        </p:grpSpPr>
        <p:pic>
          <p:nvPicPr>
            <p:cNvPr id="7" name="Picture 10">
              <a:extLst>
                <a:ext uri="{FF2B5EF4-FFF2-40B4-BE49-F238E27FC236}">
                  <a16:creationId xmlns:a16="http://schemas.microsoft.com/office/drawing/2014/main" id="{BFB0F179-4E5E-4597-9631-63B60D53DEA8}"/>
                </a:ext>
              </a:extLst>
            </p:cNvPr>
            <p:cNvPicPr>
              <a:picLocks noChangeAspect="1" noChangeArrowheads="1"/>
            </p:cNvPicPr>
            <p:nvPr/>
          </p:nvPicPr>
          <p:blipFill>
            <a:blip r:embed="rId5" cstate="print"/>
            <a:srcRect/>
            <a:stretch>
              <a:fillRect/>
            </a:stretch>
          </p:blipFill>
          <p:spPr bwMode="auto">
            <a:xfrm>
              <a:off x="-156347" y="1983896"/>
              <a:ext cx="5213064" cy="383603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EE2140B0-AFC7-4AB4-BF47-B8F5DA1A316B}"/>
                </a:ext>
              </a:extLst>
            </p:cNvPr>
            <p:cNvSpPr txBox="1"/>
            <p:nvPr/>
          </p:nvSpPr>
          <p:spPr>
            <a:xfrm>
              <a:off x="2099167" y="2203471"/>
              <a:ext cx="2713508" cy="457280"/>
            </a:xfrm>
            <a:prstGeom prst="rect">
              <a:avLst/>
            </a:prstGeom>
            <a:noFill/>
          </p:spPr>
          <p:txBody>
            <a:bodyPr wrap="none" rtlCol="0">
              <a:spAutoFit/>
            </a:bodyPr>
            <a:lstStyle/>
            <a:p>
              <a:r>
                <a:rPr lang="en-US" sz="1800" dirty="0"/>
                <a:t>Calibrate at max flow</a:t>
              </a:r>
            </a:p>
          </p:txBody>
        </p:sp>
      </p:grpSp>
      <p:sp>
        <p:nvSpPr>
          <p:cNvPr id="13" name="Rectangle 12">
            <a:extLst>
              <a:ext uri="{FF2B5EF4-FFF2-40B4-BE49-F238E27FC236}">
                <a16:creationId xmlns:a16="http://schemas.microsoft.com/office/drawing/2014/main" id="{F697F611-5CC5-4266-AFE0-B11D39EC630C}"/>
              </a:ext>
            </a:extLst>
          </p:cNvPr>
          <p:cNvSpPr/>
          <p:nvPr/>
        </p:nvSpPr>
        <p:spPr>
          <a:xfrm>
            <a:off x="7756245" y="3572686"/>
            <a:ext cx="403017" cy="242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Making the CDC linear: </a:t>
            </a:r>
            <a:br>
              <a:rPr lang="en-US" dirty="0"/>
            </a:br>
            <a:r>
              <a:rPr lang="en-US" dirty="0"/>
              <a:t>minimizing minor losses</a:t>
            </a:r>
          </a:p>
        </p:txBody>
      </p:sp>
      <p:pic>
        <p:nvPicPr>
          <p:cNvPr id="9" name="Picture 8">
            <a:extLst>
              <a:ext uri="{FF2B5EF4-FFF2-40B4-BE49-F238E27FC236}">
                <a16:creationId xmlns:a16="http://schemas.microsoft.com/office/drawing/2014/main" id="{9B09E8BC-0284-4AC8-A569-21B7DF0D33E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22611" y="4579189"/>
            <a:ext cx="3584230" cy="513687"/>
          </a:xfrm>
          <a:prstGeom prst="rect">
            <a:avLst/>
          </a:prstGeom>
          <a:ln w="38100">
            <a:noFill/>
          </a:ln>
        </p:spPr>
      </p:pic>
      <p:pic>
        <p:nvPicPr>
          <p:cNvPr id="10" name="Picture 9">
            <a:extLst>
              <a:ext uri="{FF2B5EF4-FFF2-40B4-BE49-F238E27FC236}">
                <a16:creationId xmlns:a16="http://schemas.microsoft.com/office/drawing/2014/main" id="{277660EF-90D8-4E92-A0AA-31B2F5E0516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3635" y="5393719"/>
            <a:ext cx="4042546" cy="513687"/>
          </a:xfrm>
          <a:prstGeom prst="rect">
            <a:avLst/>
          </a:prstGeom>
          <a:ln w="38100">
            <a:noFill/>
          </a:ln>
        </p:spPr>
      </p:pic>
      <p:pic>
        <p:nvPicPr>
          <p:cNvPr id="6" name="Picture 5">
            <a:extLst>
              <a:ext uri="{FF2B5EF4-FFF2-40B4-BE49-F238E27FC236}">
                <a16:creationId xmlns:a16="http://schemas.microsoft.com/office/drawing/2014/main" id="{50182D6F-C28C-43F9-BE79-8B906CBD559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681061" y="3810912"/>
            <a:ext cx="1325780" cy="513688"/>
          </a:xfrm>
          <a:prstGeom prst="rect">
            <a:avLst/>
          </a:prstGeom>
        </p:spPr>
      </p:pic>
      <p:sp>
        <p:nvSpPr>
          <p:cNvPr id="3" name="TextBox 2"/>
          <p:cNvSpPr txBox="1"/>
          <p:nvPr/>
        </p:nvSpPr>
        <p:spPr>
          <a:xfrm rot="20219395">
            <a:off x="5030520" y="3199086"/>
            <a:ext cx="3156633" cy="461665"/>
          </a:xfrm>
          <a:prstGeom prst="rect">
            <a:avLst/>
          </a:prstGeom>
          <a:noFill/>
        </p:spPr>
        <p:txBody>
          <a:bodyPr wrap="none" rtlCol="0">
            <a:spAutoFit/>
          </a:bodyPr>
          <a:lstStyle/>
          <a:p>
            <a:r>
              <a:rPr lang="en-US" sz="2400" dirty="0" smtClean="0">
                <a:solidFill>
                  <a:srgbClr val="FF0000"/>
                </a:solidFill>
              </a:rPr>
              <a:t>Neglecting minor losses</a:t>
            </a:r>
            <a:endParaRPr lang="en-US" sz="2400" dirty="0">
              <a:solidFill>
                <a:srgbClr val="FF0000"/>
              </a:solidFill>
            </a:endParaRPr>
          </a:p>
        </p:txBody>
      </p:sp>
      <p:sp>
        <p:nvSpPr>
          <p:cNvPr id="12" name="TextBox 11"/>
          <p:cNvSpPr txBox="1"/>
          <p:nvPr/>
        </p:nvSpPr>
        <p:spPr>
          <a:xfrm rot="19657379">
            <a:off x="3281537" y="3260182"/>
            <a:ext cx="2675732" cy="461665"/>
          </a:xfrm>
          <a:prstGeom prst="rect">
            <a:avLst/>
          </a:prstGeom>
          <a:noFill/>
        </p:spPr>
        <p:txBody>
          <a:bodyPr wrap="none" rtlCol="0">
            <a:spAutoFit/>
          </a:bodyPr>
          <a:lstStyle/>
          <a:p>
            <a:r>
              <a:rPr lang="en-US" sz="2400" dirty="0" smtClean="0">
                <a:solidFill>
                  <a:srgbClr val="01FF01"/>
                </a:solidFill>
              </a:rPr>
              <a:t>Simple linear model</a:t>
            </a:r>
            <a:endParaRPr lang="en-US" sz="2400" dirty="0">
              <a:solidFill>
                <a:srgbClr val="01FF01"/>
              </a:solidFill>
            </a:endParaRPr>
          </a:p>
        </p:txBody>
      </p:sp>
      <p:sp>
        <p:nvSpPr>
          <p:cNvPr id="14" name="TextBox 13"/>
          <p:cNvSpPr txBox="1"/>
          <p:nvPr/>
        </p:nvSpPr>
        <p:spPr>
          <a:xfrm rot="19520550">
            <a:off x="4354435" y="3518030"/>
            <a:ext cx="1071127" cy="461665"/>
          </a:xfrm>
          <a:prstGeom prst="rect">
            <a:avLst/>
          </a:prstGeom>
          <a:noFill/>
        </p:spPr>
        <p:txBody>
          <a:bodyPr wrap="none" rtlCol="0">
            <a:spAutoFit/>
          </a:bodyPr>
          <a:lstStyle/>
          <a:p>
            <a:r>
              <a:rPr lang="en-US" sz="2400" dirty="0" smtClean="0">
                <a:solidFill>
                  <a:srgbClr val="0000FF"/>
                </a:solidFill>
              </a:rPr>
              <a:t>Reality</a:t>
            </a:r>
            <a:endParaRPr lang="en-US" sz="2400" dirty="0">
              <a:solidFill>
                <a:srgbClr val="0000FF"/>
              </a:solidFill>
            </a:endParaRPr>
          </a:p>
        </p:txBody>
      </p:sp>
    </p:spTree>
    <p:extLst>
      <p:ext uri="{BB962C8B-B14F-4D97-AF65-F5344CB8AC3E}">
        <p14:creationId xmlns:p14="http://schemas.microsoft.com/office/powerpoint/2010/main" val="484595526"/>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diameter constraints</a:t>
            </a:r>
          </a:p>
        </p:txBody>
      </p:sp>
      <p:pic>
        <p:nvPicPr>
          <p:cNvPr id="12" name="Picture 30">
            <a:extLst>
              <a:ext uri="{FF2B5EF4-FFF2-40B4-BE49-F238E27FC236}">
                <a16:creationId xmlns:a16="http://schemas.microsoft.com/office/drawing/2014/main" id="{9781DB04-87BB-426C-BF4F-D44A39197EEB}"/>
              </a:ext>
            </a:extLst>
          </p:cNvPr>
          <p:cNvPicPr>
            <a:picLocks noChangeAspect="1" noChangeArrowheads="1"/>
          </p:cNvPicPr>
          <p:nvPr/>
        </p:nvPicPr>
        <p:blipFill>
          <a:blip r:embed="rId8" cstate="print"/>
          <a:srcRect/>
          <a:stretch>
            <a:fillRect/>
          </a:stretch>
        </p:blipFill>
        <p:spPr bwMode="auto">
          <a:xfrm>
            <a:off x="75200" y="1385761"/>
            <a:ext cx="5522365" cy="4101059"/>
          </a:xfrm>
          <a:prstGeom prst="rect">
            <a:avLst/>
          </a:prstGeom>
          <a:noFill/>
          <a:ln w="9525">
            <a:noFill/>
            <a:miter lim="800000"/>
            <a:headEnd/>
            <a:tailEnd/>
          </a:ln>
          <a:effectLst/>
        </p:spPr>
      </p:pic>
      <p:pic>
        <p:nvPicPr>
          <p:cNvPr id="13" name="Picture 34">
            <a:extLst>
              <a:ext uri="{FF2B5EF4-FFF2-40B4-BE49-F238E27FC236}">
                <a16:creationId xmlns:a16="http://schemas.microsoft.com/office/drawing/2014/main" id="{1808221B-FB5A-4B83-BC5A-99E6DC4052D4}"/>
              </a:ext>
            </a:extLst>
          </p:cNvPr>
          <p:cNvPicPr>
            <a:picLocks noChangeAspect="1" noChangeArrowheads="1"/>
          </p:cNvPicPr>
          <p:nvPr/>
        </p:nvPicPr>
        <p:blipFill>
          <a:blip r:embed="rId9" cstate="print"/>
          <a:srcRect/>
          <a:stretch>
            <a:fillRect/>
          </a:stretch>
        </p:blipFill>
        <p:spPr bwMode="auto">
          <a:xfrm>
            <a:off x="5881702" y="3393011"/>
            <a:ext cx="1764698" cy="1460002"/>
          </a:xfrm>
          <a:prstGeom prst="rect">
            <a:avLst/>
          </a:prstGeom>
          <a:noFill/>
          <a:ln w="41275">
            <a:solidFill>
              <a:srgbClr val="008000"/>
            </a:solidFill>
            <a:miter lim="800000"/>
            <a:headEnd/>
            <a:tailEnd/>
          </a:ln>
          <a:effectLst/>
        </p:spPr>
      </p:pic>
      <p:pic>
        <p:nvPicPr>
          <p:cNvPr id="14" name="Picture 13">
            <a:extLst>
              <a:ext uri="{FF2B5EF4-FFF2-40B4-BE49-F238E27FC236}">
                <a16:creationId xmlns:a16="http://schemas.microsoft.com/office/drawing/2014/main" id="{B840A65F-33A1-4E65-AAC1-BFDAA919714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900080" y="6074543"/>
            <a:ext cx="1124571" cy="214857"/>
          </a:xfrm>
          <a:prstGeom prst="rect">
            <a:avLst/>
          </a:prstGeom>
        </p:spPr>
      </p:pic>
      <p:pic>
        <p:nvPicPr>
          <p:cNvPr id="15" name="Picture 14">
            <a:extLst>
              <a:ext uri="{FF2B5EF4-FFF2-40B4-BE49-F238E27FC236}">
                <a16:creationId xmlns:a16="http://schemas.microsoft.com/office/drawing/2014/main" id="{987B3811-73F6-407C-BFBA-A81C0DE1530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908701" y="6416067"/>
            <a:ext cx="1391238" cy="213333"/>
          </a:xfrm>
          <a:prstGeom prst="rect">
            <a:avLst/>
          </a:prstGeom>
        </p:spPr>
      </p:pic>
      <p:pic>
        <p:nvPicPr>
          <p:cNvPr id="16" name="Picture 15">
            <a:extLst>
              <a:ext uri="{FF2B5EF4-FFF2-40B4-BE49-F238E27FC236}">
                <a16:creationId xmlns:a16="http://schemas.microsoft.com/office/drawing/2014/main" id="{4D434DDD-E37D-4AD5-9DA8-7B551633E08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909732" y="5484243"/>
            <a:ext cx="1356190" cy="559238"/>
          </a:xfrm>
          <a:prstGeom prst="rect">
            <a:avLst/>
          </a:prstGeom>
        </p:spPr>
      </p:pic>
      <p:pic>
        <p:nvPicPr>
          <p:cNvPr id="17" name="Picture 16">
            <a:extLst>
              <a:ext uri="{FF2B5EF4-FFF2-40B4-BE49-F238E27FC236}">
                <a16:creationId xmlns:a16="http://schemas.microsoft.com/office/drawing/2014/main" id="{2EBF5D78-7F98-4856-8A9E-07F877D2F3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900080" y="5206567"/>
            <a:ext cx="1168762" cy="355048"/>
          </a:xfrm>
          <a:prstGeom prst="rect">
            <a:avLst/>
          </a:prstGeom>
        </p:spPr>
      </p:pic>
      <p:pic>
        <p:nvPicPr>
          <p:cNvPr id="18" name="Picture 17">
            <a:extLst>
              <a:ext uri="{FF2B5EF4-FFF2-40B4-BE49-F238E27FC236}">
                <a16:creationId xmlns:a16="http://schemas.microsoft.com/office/drawing/2014/main" id="{591118A1-ED67-48E9-9B35-8FBA78AAA0E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94647" y="2551141"/>
            <a:ext cx="3120753" cy="629578"/>
          </a:xfrm>
          <a:prstGeom prst="rect">
            <a:avLst/>
          </a:prstGeom>
        </p:spPr>
      </p:pic>
      <p:pic>
        <p:nvPicPr>
          <p:cNvPr id="19" name="Picture 18">
            <a:extLst>
              <a:ext uri="{FF2B5EF4-FFF2-40B4-BE49-F238E27FC236}">
                <a16:creationId xmlns:a16="http://schemas.microsoft.com/office/drawing/2014/main" id="{197133D7-D673-439D-87DE-47C6A1C789FF}"/>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794646" y="1893429"/>
            <a:ext cx="2660025" cy="505432"/>
          </a:xfrm>
          <a:prstGeom prst="rect">
            <a:avLst/>
          </a:prstGeom>
        </p:spPr>
      </p:pic>
    </p:spTree>
    <p:extLst>
      <p:ext uri="{BB962C8B-B14F-4D97-AF65-F5344CB8AC3E}">
        <p14:creationId xmlns:p14="http://schemas.microsoft.com/office/powerpoint/2010/main" val="2655998156"/>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length constraints</a:t>
            </a:r>
          </a:p>
        </p:txBody>
      </p:sp>
      <p:grpSp>
        <p:nvGrpSpPr>
          <p:cNvPr id="20" name="Group 19">
            <a:extLst>
              <a:ext uri="{FF2B5EF4-FFF2-40B4-BE49-F238E27FC236}">
                <a16:creationId xmlns:a16="http://schemas.microsoft.com/office/drawing/2014/main" id="{4F11622D-6204-4550-9B41-79624AEA2FD8}"/>
              </a:ext>
            </a:extLst>
          </p:cNvPr>
          <p:cNvGrpSpPr/>
          <p:nvPr/>
        </p:nvGrpSpPr>
        <p:grpSpPr>
          <a:xfrm>
            <a:off x="1466208" y="1415373"/>
            <a:ext cx="7694758" cy="5393153"/>
            <a:chOff x="2257319" y="158073"/>
            <a:chExt cx="7694758" cy="5393153"/>
          </a:xfrm>
        </p:grpSpPr>
        <p:pic>
          <p:nvPicPr>
            <p:cNvPr id="21" name="Picture 32">
              <a:extLst>
                <a:ext uri="{FF2B5EF4-FFF2-40B4-BE49-F238E27FC236}">
                  <a16:creationId xmlns:a16="http://schemas.microsoft.com/office/drawing/2014/main" id="{424DFC89-9667-4FC2-894D-585BDDBED733}"/>
                </a:ext>
              </a:extLst>
            </p:cNvPr>
            <p:cNvPicPr>
              <a:picLocks noChangeAspect="1" noChangeArrowheads="1"/>
            </p:cNvPicPr>
            <p:nvPr/>
          </p:nvPicPr>
          <p:blipFill>
            <a:blip r:embed="rId4" cstate="print"/>
            <a:srcRect/>
            <a:stretch>
              <a:fillRect/>
            </a:stretch>
          </p:blipFill>
          <p:spPr bwMode="auto">
            <a:xfrm>
              <a:off x="2772723" y="158073"/>
              <a:ext cx="5180776" cy="3847386"/>
            </a:xfrm>
            <a:prstGeom prst="rect">
              <a:avLst/>
            </a:prstGeom>
            <a:noFill/>
            <a:ln w="9525">
              <a:noFill/>
              <a:miter lim="800000"/>
              <a:headEnd/>
              <a:tailEnd/>
            </a:ln>
            <a:effectLst/>
          </p:spPr>
        </p:pic>
        <p:pic>
          <p:nvPicPr>
            <p:cNvPr id="22" name="Picture 34">
              <a:extLst>
                <a:ext uri="{FF2B5EF4-FFF2-40B4-BE49-F238E27FC236}">
                  <a16:creationId xmlns:a16="http://schemas.microsoft.com/office/drawing/2014/main" id="{A872DB4B-EE1F-4C65-8B2C-441C6B13DA72}"/>
                </a:ext>
              </a:extLst>
            </p:cNvPr>
            <p:cNvPicPr>
              <a:picLocks noChangeAspect="1" noChangeArrowheads="1"/>
            </p:cNvPicPr>
            <p:nvPr/>
          </p:nvPicPr>
          <p:blipFill>
            <a:blip r:embed="rId5" cstate="print"/>
            <a:srcRect/>
            <a:stretch>
              <a:fillRect/>
            </a:stretch>
          </p:blipFill>
          <p:spPr bwMode="auto">
            <a:xfrm>
              <a:off x="7888609" y="4149759"/>
              <a:ext cx="1519947" cy="1257510"/>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2B1EE77F-440D-48FE-9EEE-F87A06342B3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257320" y="4991216"/>
              <a:ext cx="5180776" cy="560010"/>
            </a:xfrm>
            <a:prstGeom prst="rect">
              <a:avLst/>
            </a:prstGeom>
          </p:spPr>
        </p:pic>
        <p:pic>
          <p:nvPicPr>
            <p:cNvPr id="24" name="Picture 23">
              <a:extLst>
                <a:ext uri="{FF2B5EF4-FFF2-40B4-BE49-F238E27FC236}">
                  <a16:creationId xmlns:a16="http://schemas.microsoft.com/office/drawing/2014/main" id="{8131613B-850A-4414-AE44-7B010C2F77B8}"/>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7319" y="4061226"/>
              <a:ext cx="4421133" cy="560010"/>
            </a:xfrm>
            <a:prstGeom prst="rect">
              <a:avLst/>
            </a:prstGeom>
          </p:spPr>
        </p:pic>
        <p:sp>
          <p:nvSpPr>
            <p:cNvPr id="25" name="Oval 24">
              <a:extLst>
                <a:ext uri="{FF2B5EF4-FFF2-40B4-BE49-F238E27FC236}">
                  <a16:creationId xmlns:a16="http://schemas.microsoft.com/office/drawing/2014/main" id="{914EABD5-79FA-49B0-9C57-2CD506296E27}"/>
                </a:ext>
              </a:extLst>
            </p:cNvPr>
            <p:cNvSpPr/>
            <p:nvPr/>
          </p:nvSpPr>
          <p:spPr bwMode="auto">
            <a:xfrm>
              <a:off x="7888609" y="4615751"/>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6" name="Arc 25">
              <a:extLst>
                <a:ext uri="{FF2B5EF4-FFF2-40B4-BE49-F238E27FC236}">
                  <a16:creationId xmlns:a16="http://schemas.microsoft.com/office/drawing/2014/main" id="{6BD93B89-77C0-4D58-A1D4-724D70189E2B}"/>
                </a:ext>
              </a:extLst>
            </p:cNvPr>
            <p:cNvSpPr/>
            <p:nvPr/>
          </p:nvSpPr>
          <p:spPr>
            <a:xfrm>
              <a:off x="5530944" y="4778514"/>
              <a:ext cx="4421133" cy="408948"/>
            </a:xfrm>
            <a:prstGeom prst="arc">
              <a:avLst>
                <a:gd name="adj1" fmla="val 10822136"/>
                <a:gd name="adj2" fmla="val 18025507"/>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43886627"/>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 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100" dirty="0"/>
              <a:t>Calculate the maximum flow rate through each available dosing tube diameter that keeps error due to minor losses below 10%.</a:t>
            </a:r>
            <a:br>
              <a:rPr lang="en-US" sz="2100" dirty="0"/>
            </a:br>
            <a:endParaRPr lang="en-US" sz="2100" dirty="0"/>
          </a:p>
          <a:p>
            <a:pPr marL="514350" indent="-514350">
              <a:buFont typeface="+mj-lt"/>
              <a:buAutoNum type="arabicPeriod"/>
            </a:pPr>
            <a:r>
              <a:rPr lang="en-US" sz="21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100" dirty="0"/>
              <a:t>Calculate the number of dosing tubes required if the tubes flow at maximum capacity (round up)</a:t>
            </a:r>
          </a:p>
          <a:p>
            <a:pPr marL="514350" indent="-514350">
              <a:buFont typeface="+mj-lt"/>
              <a:buAutoNum type="arabicPeriod"/>
            </a:pPr>
            <a:r>
              <a:rPr lang="en-US" sz="2100" dirty="0"/>
              <a:t>Calculate the length of dosing tube(s) that </a:t>
            </a:r>
            <a:br>
              <a:rPr lang="en-US" sz="2100" dirty="0"/>
            </a:br>
            <a:r>
              <a:rPr lang="en-US" sz="2100" dirty="0"/>
              <a:t>correspond to each available tube diameter.</a:t>
            </a:r>
          </a:p>
          <a:p>
            <a:pPr marL="514350" indent="-514350">
              <a:buFont typeface="+mj-lt"/>
              <a:buAutoNum type="arabicPeriod"/>
            </a:pPr>
            <a:r>
              <a:rPr lang="en-US" sz="2100" dirty="0"/>
              <a:t>Select the longest dosing tube that is shorter than the maximum tube length allowable based on geometric constraints.</a:t>
            </a:r>
          </a:p>
          <a:p>
            <a:pPr marL="514350" indent="-514350">
              <a:buFont typeface="+mj-lt"/>
              <a:buAutoNum type="arabicPeriod"/>
            </a:pPr>
            <a:r>
              <a:rPr lang="en-US" sz="2100" dirty="0"/>
              <a:t>Select the dosing tube diameter and flow rate corresponding to the selected tube length.</a:t>
            </a: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06941" y="2254891"/>
            <a:ext cx="1746913" cy="422545"/>
          </a:xfrm>
          <a:prstGeom prst="rect">
            <a:avLst/>
          </a:prstGeom>
        </p:spPr>
      </p:pic>
      <p:pic>
        <p:nvPicPr>
          <p:cNvPr id="8" name="Picture 7">
            <a:extLst>
              <a:ext uri="{FF2B5EF4-FFF2-40B4-BE49-F238E27FC236}">
                <a16:creationId xmlns:a16="http://schemas.microsoft.com/office/drawing/2014/main" id="{65E72E80-71D3-47B6-9CE0-0ADB553525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20691" y="4018956"/>
            <a:ext cx="3444179" cy="504687"/>
          </a:xfrm>
          <a:prstGeom prst="rect">
            <a:avLst/>
          </a:prstGeom>
        </p:spPr>
      </p:pic>
      <p:sp>
        <p:nvSpPr>
          <p:cNvPr id="4" name="TextBox 3">
            <a:hlinkClick r:id="rId7"/>
            <a:extLst>
              <a:ext uri="{FF2B5EF4-FFF2-40B4-BE49-F238E27FC236}">
                <a16:creationId xmlns:a16="http://schemas.microsoft.com/office/drawing/2014/main" id="{7FB09F3F-E234-486C-B745-2F142B2BCACD}"/>
              </a:ext>
            </a:extLst>
          </p:cNvPr>
          <p:cNvSpPr txBox="1"/>
          <p:nvPr/>
        </p:nvSpPr>
        <p:spPr>
          <a:xfrm>
            <a:off x="1970396" y="1031034"/>
            <a:ext cx="543180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hlinkClick r:id="rId8"/>
              </a:rPr>
              <a:t>Click here to get the full design and derivation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698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2" y="1531620"/>
            <a:ext cx="5440680" cy="4525963"/>
          </a:xfrm>
        </p:spPr>
        <p:txBody>
          <a:bodyPr/>
          <a:lstStyle/>
          <a:p>
            <a:r>
              <a:rPr lang="en-US" sz="2200" dirty="0"/>
              <a:t>Float valves only reduce the fluctuations in level of the fluid surface</a:t>
            </a:r>
          </a:p>
          <a:p>
            <a:pPr marL="0" indent="0">
              <a:buNone/>
            </a:pPr>
            <a:endParaRPr lang="en-US" sz="2200" dirty="0"/>
          </a:p>
          <a:p>
            <a:r>
              <a:rPr lang="en-US" sz="2200" dirty="0"/>
              <a:t>Surface tension effects at the location</a:t>
            </a:r>
            <a:br>
              <a:rPr lang="en-US" sz="2200" dirty="0"/>
            </a:br>
            <a:r>
              <a:rPr lang="en-US" sz="2200" dirty="0"/>
              <a:t>where the fluid switches from closed conduit to open channel flow (the end of the dosing tube) could cause errors of a few millimeters</a:t>
            </a:r>
            <a:br>
              <a:rPr lang="en-US" sz="2200" dirty="0"/>
            </a:br>
            <a:endParaRPr lang="en-US" sz="2200" dirty="0"/>
          </a:p>
          <a:p>
            <a:r>
              <a:rPr lang="en-US" sz="2200" dirty="0"/>
              <a:t>The weight of the tubing and slide supported by the lever will apply different amounts of torque to the lever depending on the dose chosen. This determines the required diameter of the float</a:t>
            </a:r>
          </a:p>
        </p:txBody>
      </p:sp>
      <p:cxnSp>
        <p:nvCxnSpPr>
          <p:cNvPr id="20" name="Straight Connector 19">
            <a:extLst>
              <a:ext uri="{FF2B5EF4-FFF2-40B4-BE49-F238E27FC236}">
                <a16:creationId xmlns:a16="http://schemas.microsoft.com/office/drawing/2014/main" id="{3CFCDF14-6CF6-4388-B45C-7CFE1EB2B037}"/>
              </a:ext>
            </a:extLst>
          </p:cNvPr>
          <p:cNvCxnSpPr/>
          <p:nvPr/>
        </p:nvCxnSpPr>
        <p:spPr>
          <a:xfrm>
            <a:off x="2578608" y="5101362"/>
            <a:ext cx="191414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Dose Controller Accuracy</a:t>
            </a:r>
            <a:endParaRPr lang="en-US" dirty="0"/>
          </a:p>
        </p:txBody>
      </p:sp>
      <p:grpSp>
        <p:nvGrpSpPr>
          <p:cNvPr id="6" name="Group 5">
            <a:extLst>
              <a:ext uri="{FF2B5EF4-FFF2-40B4-BE49-F238E27FC236}">
                <a16:creationId xmlns:a16="http://schemas.microsoft.com/office/drawing/2014/main" id="{E566820D-1F5C-4CE8-A03D-D40EF3FBC1B7}"/>
              </a:ext>
            </a:extLst>
          </p:cNvPr>
          <p:cNvGrpSpPr/>
          <p:nvPr/>
        </p:nvGrpSpPr>
        <p:grpSpPr>
          <a:xfrm>
            <a:off x="5707812" y="1499279"/>
            <a:ext cx="820712" cy="416756"/>
            <a:chOff x="8231792" y="1532788"/>
            <a:chExt cx="820712" cy="416756"/>
          </a:xfrm>
        </p:grpSpPr>
        <p:sp>
          <p:nvSpPr>
            <p:cNvPr id="362" name="Line 8"/>
            <p:cNvSpPr>
              <a:spLocks noChangeShapeType="1"/>
            </p:cNvSpPr>
            <p:nvPr/>
          </p:nvSpPr>
          <p:spPr bwMode="auto">
            <a:xfrm flipH="1">
              <a:off x="8231792" y="1711231"/>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8678192" y="1532788"/>
              <a:ext cx="374312" cy="416756"/>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grp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319706" y="1732825"/>
            <a:ext cx="3299869" cy="683232"/>
          </a:xfrm>
          <a:prstGeom prst="rect">
            <a:avLst/>
          </a:prstGeom>
        </p:spPr>
      </p:pic>
      <p:sp>
        <p:nvSpPr>
          <p:cNvPr id="379" name="Oval 378">
            <a:extLst>
              <a:ext uri="{FF2B5EF4-FFF2-40B4-BE49-F238E27FC236}">
                <a16:creationId xmlns:a16="http://schemas.microsoft.com/office/drawing/2014/main" id="{7E5963EC-43D6-432C-BC4C-6D687DD5EBE0}"/>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7</a:t>
            </a:r>
          </a:p>
        </p:txBody>
      </p:sp>
      <p:grpSp>
        <p:nvGrpSpPr>
          <p:cNvPr id="25" name="Group 24">
            <a:extLst>
              <a:ext uri="{FF2B5EF4-FFF2-40B4-BE49-F238E27FC236}">
                <a16:creationId xmlns:a16="http://schemas.microsoft.com/office/drawing/2014/main" id="{F5A417AE-0604-41C9-BBF5-508A828CA5CA}"/>
              </a:ext>
            </a:extLst>
          </p:cNvPr>
          <p:cNvGrpSpPr/>
          <p:nvPr/>
        </p:nvGrpSpPr>
        <p:grpSpPr>
          <a:xfrm>
            <a:off x="4687456" y="2287400"/>
            <a:ext cx="2524330" cy="2088290"/>
            <a:chOff x="4687456" y="2287400"/>
            <a:chExt cx="2524330" cy="2088290"/>
          </a:xfrm>
        </p:grpSpPr>
        <p:grpSp>
          <p:nvGrpSpPr>
            <p:cNvPr id="4" name="Group 3">
              <a:extLst>
                <a:ext uri="{FF2B5EF4-FFF2-40B4-BE49-F238E27FC236}">
                  <a16:creationId xmlns:a16="http://schemas.microsoft.com/office/drawing/2014/main" id="{27A25CCD-2703-4619-8AB6-90B6BE9F4DCC}"/>
                </a:ext>
              </a:extLst>
            </p:cNvPr>
            <p:cNvGrpSpPr/>
            <p:nvPr/>
          </p:nvGrpSpPr>
          <p:grpSpPr>
            <a:xfrm>
              <a:off x="4687456" y="2287400"/>
              <a:ext cx="2524330" cy="2088290"/>
              <a:chOff x="5425672" y="2361440"/>
              <a:chExt cx="2188987" cy="2457630"/>
            </a:xfrm>
          </p:grpSpPr>
          <p:sp>
            <p:nvSpPr>
              <p:cNvPr id="284" name="Line 127"/>
              <p:cNvSpPr>
                <a:spLocks noChangeShapeType="1"/>
              </p:cNvSpPr>
              <p:nvPr/>
            </p:nvSpPr>
            <p:spPr bwMode="auto">
              <a:xfrm flipH="1">
                <a:off x="5956354" y="2361440"/>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6323122" y="3405945"/>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5425672" y="3156008"/>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6876471" y="3093233"/>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6876471" y="2981633"/>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6141363" y="3723717"/>
                <a:ext cx="468496" cy="2678"/>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5692466" y="2922927"/>
                <a:ext cx="1201443" cy="802705"/>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grpSp>
        <p:cxnSp>
          <p:nvCxnSpPr>
            <p:cNvPr id="12" name="Straight Arrow Connector 11">
              <a:extLst>
                <a:ext uri="{FF2B5EF4-FFF2-40B4-BE49-F238E27FC236}">
                  <a16:creationId xmlns:a16="http://schemas.microsoft.com/office/drawing/2014/main" id="{34197362-F339-4F9B-A84E-4E42DA7DEB29}"/>
                </a:ext>
              </a:extLst>
            </p:cNvPr>
            <p:cNvCxnSpPr>
              <a:cxnSpLocks/>
            </p:cNvCxnSpPr>
            <p:nvPr/>
          </p:nvCxnSpPr>
          <p:spPr>
            <a:xfrm flipH="1" flipV="1">
              <a:off x="5778061" y="3233989"/>
              <a:ext cx="417605" cy="1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2F84581-E13C-4379-B77A-BE1F2715B1D9}"/>
              </a:ext>
            </a:extLst>
          </p:cNvPr>
          <p:cNvGrpSpPr/>
          <p:nvPr/>
        </p:nvGrpSpPr>
        <p:grpSpPr>
          <a:xfrm>
            <a:off x="5030359" y="4145944"/>
            <a:ext cx="3589216" cy="2888810"/>
            <a:chOff x="5030359" y="4145944"/>
            <a:chExt cx="3589216" cy="2888810"/>
          </a:xfrm>
        </p:grpSpPr>
        <p:sp>
          <p:nvSpPr>
            <p:cNvPr id="382" name="Rectangle 185">
              <a:extLst>
                <a:ext uri="{FF2B5EF4-FFF2-40B4-BE49-F238E27FC236}">
                  <a16:creationId xmlns:a16="http://schemas.microsoft.com/office/drawing/2014/main" id="{8923D186-EA48-4742-93B2-ABE5E11C828A}"/>
                </a:ext>
              </a:extLst>
            </p:cNvPr>
            <p:cNvSpPr>
              <a:spLocks noChangeArrowheads="1"/>
            </p:cNvSpPr>
            <p:nvPr/>
          </p:nvSpPr>
          <p:spPr bwMode="auto">
            <a:xfrm>
              <a:off x="6939610" y="5721712"/>
              <a:ext cx="1679965" cy="848043"/>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383" name="Picture 23">
              <a:extLst>
                <a:ext uri="{FF2B5EF4-FFF2-40B4-BE49-F238E27FC236}">
                  <a16:creationId xmlns:a16="http://schemas.microsoft.com/office/drawing/2014/main" id="{7EA17440-7C69-4597-A606-8E56C048ABE5}"/>
                </a:ext>
              </a:extLst>
            </p:cNvPr>
            <p:cNvPicPr>
              <a:picLocks noChangeAspect="1" noChangeArrowheads="1"/>
            </p:cNvPicPr>
            <p:nvPr/>
          </p:nvPicPr>
          <p:blipFill>
            <a:blip r:embed="rId7" cstate="print"/>
            <a:srcRect/>
            <a:stretch>
              <a:fillRect/>
            </a:stretch>
          </p:blipFill>
          <p:spPr bwMode="auto">
            <a:xfrm>
              <a:off x="8034838" y="5707180"/>
              <a:ext cx="47662" cy="789918"/>
            </a:xfrm>
            <a:prstGeom prst="rect">
              <a:avLst/>
            </a:prstGeom>
            <a:noFill/>
            <a:ln w="12700">
              <a:noFill/>
              <a:miter lim="800000"/>
              <a:headEnd type="none" w="lg" len="med"/>
              <a:tailEnd type="none" w="lg" len="med"/>
            </a:ln>
          </p:spPr>
        </p:pic>
        <p:grpSp>
          <p:nvGrpSpPr>
            <p:cNvPr id="384" name="Group 24">
              <a:extLst>
                <a:ext uri="{FF2B5EF4-FFF2-40B4-BE49-F238E27FC236}">
                  <a16:creationId xmlns:a16="http://schemas.microsoft.com/office/drawing/2014/main" id="{9E13B59E-FADC-486D-A65D-C5C1E5A4815F}"/>
                </a:ext>
              </a:extLst>
            </p:cNvPr>
            <p:cNvGrpSpPr>
              <a:grpSpLocks/>
            </p:cNvGrpSpPr>
            <p:nvPr/>
          </p:nvGrpSpPr>
          <p:grpSpPr bwMode="auto">
            <a:xfrm>
              <a:off x="8098775" y="5711249"/>
              <a:ext cx="56381" cy="763180"/>
              <a:chOff x="3703" y="1140"/>
              <a:chExt cx="144" cy="1959"/>
            </a:xfrm>
          </p:grpSpPr>
          <p:sp>
            <p:nvSpPr>
              <p:cNvPr id="385" name="Line 25">
                <a:extLst>
                  <a:ext uri="{FF2B5EF4-FFF2-40B4-BE49-F238E27FC236}">
                    <a16:creationId xmlns:a16="http://schemas.microsoft.com/office/drawing/2014/main" id="{9FB5A45C-E800-426D-90C4-1F14CC78DEF0}"/>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86" name="Line 26">
                <a:extLst>
                  <a:ext uri="{FF2B5EF4-FFF2-40B4-BE49-F238E27FC236}">
                    <a16:creationId xmlns:a16="http://schemas.microsoft.com/office/drawing/2014/main" id="{B93558E7-24EE-457D-9EF7-A661A8DC39AA}"/>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7" name="Line 27">
                <a:extLst>
                  <a:ext uri="{FF2B5EF4-FFF2-40B4-BE49-F238E27FC236}">
                    <a16:creationId xmlns:a16="http://schemas.microsoft.com/office/drawing/2014/main" id="{7E87AB8B-A91C-46BA-BB84-E8D3323A68FE}"/>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8" name="Line 28">
                <a:extLst>
                  <a:ext uri="{FF2B5EF4-FFF2-40B4-BE49-F238E27FC236}">
                    <a16:creationId xmlns:a16="http://schemas.microsoft.com/office/drawing/2014/main" id="{15C647E5-338C-461E-8B9B-A36A190C740B}"/>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9" name="Line 29">
                <a:extLst>
                  <a:ext uri="{FF2B5EF4-FFF2-40B4-BE49-F238E27FC236}">
                    <a16:creationId xmlns:a16="http://schemas.microsoft.com/office/drawing/2014/main" id="{9FC150EC-2204-4688-999B-C575C0BD3EC2}"/>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0" name="Line 30">
                <a:extLst>
                  <a:ext uri="{FF2B5EF4-FFF2-40B4-BE49-F238E27FC236}">
                    <a16:creationId xmlns:a16="http://schemas.microsoft.com/office/drawing/2014/main" id="{3E71A2A5-5B54-4E47-BA86-EE4381706811}"/>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1" name="Line 31">
                <a:extLst>
                  <a:ext uri="{FF2B5EF4-FFF2-40B4-BE49-F238E27FC236}">
                    <a16:creationId xmlns:a16="http://schemas.microsoft.com/office/drawing/2014/main" id="{8975306F-4117-46A8-A532-B11FD0536218}"/>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2" name="Line 32">
                <a:extLst>
                  <a:ext uri="{FF2B5EF4-FFF2-40B4-BE49-F238E27FC236}">
                    <a16:creationId xmlns:a16="http://schemas.microsoft.com/office/drawing/2014/main" id="{A0B3B974-75D9-44B8-B550-7DAABD3C098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3" name="Line 33">
                <a:extLst>
                  <a:ext uri="{FF2B5EF4-FFF2-40B4-BE49-F238E27FC236}">
                    <a16:creationId xmlns:a16="http://schemas.microsoft.com/office/drawing/2014/main" id="{090E43EB-6687-4BF7-ACC0-188841F46FD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4" name="Line 34">
                <a:extLst>
                  <a:ext uri="{FF2B5EF4-FFF2-40B4-BE49-F238E27FC236}">
                    <a16:creationId xmlns:a16="http://schemas.microsoft.com/office/drawing/2014/main" id="{5C918A0C-540A-4940-A8A6-B18B8220B8C8}"/>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5" name="Line 35">
                <a:extLst>
                  <a:ext uri="{FF2B5EF4-FFF2-40B4-BE49-F238E27FC236}">
                    <a16:creationId xmlns:a16="http://schemas.microsoft.com/office/drawing/2014/main" id="{AF1161AA-D2A4-410D-8165-5330EFF0F3AE}"/>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6" name="Line 36">
                <a:extLst>
                  <a:ext uri="{FF2B5EF4-FFF2-40B4-BE49-F238E27FC236}">
                    <a16:creationId xmlns:a16="http://schemas.microsoft.com/office/drawing/2014/main" id="{9EADDFF4-9A6F-4014-AF8D-0F15421B8E67}"/>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7" name="Line 37">
                <a:extLst>
                  <a:ext uri="{FF2B5EF4-FFF2-40B4-BE49-F238E27FC236}">
                    <a16:creationId xmlns:a16="http://schemas.microsoft.com/office/drawing/2014/main" id="{5203231C-7371-407F-ADE9-9D8E8494CA39}"/>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8" name="Line 38">
                <a:extLst>
                  <a:ext uri="{FF2B5EF4-FFF2-40B4-BE49-F238E27FC236}">
                    <a16:creationId xmlns:a16="http://schemas.microsoft.com/office/drawing/2014/main" id="{3E82ED62-6D37-4183-94DB-ED65ABB53226}"/>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9" name="Line 39">
                <a:extLst>
                  <a:ext uri="{FF2B5EF4-FFF2-40B4-BE49-F238E27FC236}">
                    <a16:creationId xmlns:a16="http://schemas.microsoft.com/office/drawing/2014/main" id="{2A383907-978E-4DC1-966B-ABC398715D7A}"/>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0" name="Line 40">
                <a:extLst>
                  <a:ext uri="{FF2B5EF4-FFF2-40B4-BE49-F238E27FC236}">
                    <a16:creationId xmlns:a16="http://schemas.microsoft.com/office/drawing/2014/main" id="{D11E705C-079D-4C2A-A081-D2D2B8887EEB}"/>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1" name="Line 41">
                <a:extLst>
                  <a:ext uri="{FF2B5EF4-FFF2-40B4-BE49-F238E27FC236}">
                    <a16:creationId xmlns:a16="http://schemas.microsoft.com/office/drawing/2014/main" id="{CD9788A4-A1C1-437A-AC08-20AB0DBEABDB}"/>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2" name="Line 42">
                <a:extLst>
                  <a:ext uri="{FF2B5EF4-FFF2-40B4-BE49-F238E27FC236}">
                    <a16:creationId xmlns:a16="http://schemas.microsoft.com/office/drawing/2014/main" id="{A6FE3C9D-96AF-47E1-9739-C77205F9475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3" name="Line 43">
                <a:extLst>
                  <a:ext uri="{FF2B5EF4-FFF2-40B4-BE49-F238E27FC236}">
                    <a16:creationId xmlns:a16="http://schemas.microsoft.com/office/drawing/2014/main" id="{67189C41-6A6B-4350-B495-43C36D2DA1E0}"/>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4" name="Line 44">
                <a:extLst>
                  <a:ext uri="{FF2B5EF4-FFF2-40B4-BE49-F238E27FC236}">
                    <a16:creationId xmlns:a16="http://schemas.microsoft.com/office/drawing/2014/main" id="{C511F55B-3A7C-49CE-BC61-D6221300C1C6}"/>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5" name="Line 45">
                <a:extLst>
                  <a:ext uri="{FF2B5EF4-FFF2-40B4-BE49-F238E27FC236}">
                    <a16:creationId xmlns:a16="http://schemas.microsoft.com/office/drawing/2014/main" id="{AC0CC6D6-C255-4CF7-B81B-F9E72B2A9AED}"/>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6" name="Line 46">
                <a:extLst>
                  <a:ext uri="{FF2B5EF4-FFF2-40B4-BE49-F238E27FC236}">
                    <a16:creationId xmlns:a16="http://schemas.microsoft.com/office/drawing/2014/main" id="{4827548A-1003-4BCC-99AA-AA91F174AE7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7" name="Line 47">
                <a:extLst>
                  <a:ext uri="{FF2B5EF4-FFF2-40B4-BE49-F238E27FC236}">
                    <a16:creationId xmlns:a16="http://schemas.microsoft.com/office/drawing/2014/main" id="{51EABD88-90E5-465E-908E-9DCD82FC221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8" name="Line 48">
                <a:extLst>
                  <a:ext uri="{FF2B5EF4-FFF2-40B4-BE49-F238E27FC236}">
                    <a16:creationId xmlns:a16="http://schemas.microsoft.com/office/drawing/2014/main" id="{D30DCB4A-17C5-4914-929E-B5C97C7FB022}"/>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9" name="Line 49">
                <a:extLst>
                  <a:ext uri="{FF2B5EF4-FFF2-40B4-BE49-F238E27FC236}">
                    <a16:creationId xmlns:a16="http://schemas.microsoft.com/office/drawing/2014/main" id="{4420E6D2-47BE-478F-99FB-E00876DD27C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0" name="Line 50">
                <a:extLst>
                  <a:ext uri="{FF2B5EF4-FFF2-40B4-BE49-F238E27FC236}">
                    <a16:creationId xmlns:a16="http://schemas.microsoft.com/office/drawing/2014/main" id="{9509AB6D-FF6D-4475-8EDD-163B75B97CCD}"/>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1" name="Line 51">
                <a:extLst>
                  <a:ext uri="{FF2B5EF4-FFF2-40B4-BE49-F238E27FC236}">
                    <a16:creationId xmlns:a16="http://schemas.microsoft.com/office/drawing/2014/main" id="{E19DC86A-05E6-426C-80EA-757642173C0C}"/>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2" name="Line 52">
                <a:extLst>
                  <a:ext uri="{FF2B5EF4-FFF2-40B4-BE49-F238E27FC236}">
                    <a16:creationId xmlns:a16="http://schemas.microsoft.com/office/drawing/2014/main" id="{76D151C4-87E8-4AA5-A282-A366CACA608C}"/>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3" name="Line 53">
                <a:extLst>
                  <a:ext uri="{FF2B5EF4-FFF2-40B4-BE49-F238E27FC236}">
                    <a16:creationId xmlns:a16="http://schemas.microsoft.com/office/drawing/2014/main" id="{6DEEBAF2-7D90-456E-8706-3E5E59632F6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4" name="Line 54">
                <a:extLst>
                  <a:ext uri="{FF2B5EF4-FFF2-40B4-BE49-F238E27FC236}">
                    <a16:creationId xmlns:a16="http://schemas.microsoft.com/office/drawing/2014/main" id="{3CFE239D-CC4F-4585-8920-B11AFB042C2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5" name="Line 55">
                <a:extLst>
                  <a:ext uri="{FF2B5EF4-FFF2-40B4-BE49-F238E27FC236}">
                    <a16:creationId xmlns:a16="http://schemas.microsoft.com/office/drawing/2014/main" id="{4D7A4865-24E2-4A63-83AF-1E64FB85BD5D}"/>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6" name="Line 56">
                <a:extLst>
                  <a:ext uri="{FF2B5EF4-FFF2-40B4-BE49-F238E27FC236}">
                    <a16:creationId xmlns:a16="http://schemas.microsoft.com/office/drawing/2014/main" id="{576FAD83-E47F-4984-A7CB-09E472EFB71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7" name="Line 57">
                <a:extLst>
                  <a:ext uri="{FF2B5EF4-FFF2-40B4-BE49-F238E27FC236}">
                    <a16:creationId xmlns:a16="http://schemas.microsoft.com/office/drawing/2014/main" id="{AC778601-DE1D-4F23-AFAB-DBC2343D75B4}"/>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8" name="Line 58">
                <a:extLst>
                  <a:ext uri="{FF2B5EF4-FFF2-40B4-BE49-F238E27FC236}">
                    <a16:creationId xmlns:a16="http://schemas.microsoft.com/office/drawing/2014/main" id="{FF0AC10C-8E97-41F8-8D9E-1274921385EC}"/>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9" name="Line 59">
                <a:extLst>
                  <a:ext uri="{FF2B5EF4-FFF2-40B4-BE49-F238E27FC236}">
                    <a16:creationId xmlns:a16="http://schemas.microsoft.com/office/drawing/2014/main" id="{AE45E665-5E59-44D3-BF40-B8E28A0ABF7F}"/>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0" name="Line 60">
                <a:extLst>
                  <a:ext uri="{FF2B5EF4-FFF2-40B4-BE49-F238E27FC236}">
                    <a16:creationId xmlns:a16="http://schemas.microsoft.com/office/drawing/2014/main" id="{23F65996-D86C-48E7-8BF5-5F5FD2691BC7}"/>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1" name="Line 61">
                <a:extLst>
                  <a:ext uri="{FF2B5EF4-FFF2-40B4-BE49-F238E27FC236}">
                    <a16:creationId xmlns:a16="http://schemas.microsoft.com/office/drawing/2014/main" id="{B98B0F59-26D2-4EBE-AA2F-79B36F53E751}"/>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2" name="Line 62">
                <a:extLst>
                  <a:ext uri="{FF2B5EF4-FFF2-40B4-BE49-F238E27FC236}">
                    <a16:creationId xmlns:a16="http://schemas.microsoft.com/office/drawing/2014/main" id="{8B34BE5C-10D1-4A6D-92C4-ACBBDA69C76B}"/>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3" name="Line 63">
                <a:extLst>
                  <a:ext uri="{FF2B5EF4-FFF2-40B4-BE49-F238E27FC236}">
                    <a16:creationId xmlns:a16="http://schemas.microsoft.com/office/drawing/2014/main" id="{408F999A-44A7-4280-810A-B35097BF4D92}"/>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4" name="Line 64">
                <a:extLst>
                  <a:ext uri="{FF2B5EF4-FFF2-40B4-BE49-F238E27FC236}">
                    <a16:creationId xmlns:a16="http://schemas.microsoft.com/office/drawing/2014/main" id="{3DB66FD5-907D-41F3-B54D-F06ACD84A2B3}"/>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5" name="Line 65">
                <a:extLst>
                  <a:ext uri="{FF2B5EF4-FFF2-40B4-BE49-F238E27FC236}">
                    <a16:creationId xmlns:a16="http://schemas.microsoft.com/office/drawing/2014/main" id="{D140D752-0632-4BF8-88A7-DC223E7C94CE}"/>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6" name="Line 66">
                <a:extLst>
                  <a:ext uri="{FF2B5EF4-FFF2-40B4-BE49-F238E27FC236}">
                    <a16:creationId xmlns:a16="http://schemas.microsoft.com/office/drawing/2014/main" id="{9608A062-1555-43E1-A09C-BC46E68171C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7" name="Line 67">
                <a:extLst>
                  <a:ext uri="{FF2B5EF4-FFF2-40B4-BE49-F238E27FC236}">
                    <a16:creationId xmlns:a16="http://schemas.microsoft.com/office/drawing/2014/main" id="{C2FAD6CD-F8B6-4264-9D16-A541DB6DCB7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8" name="Line 68">
                <a:extLst>
                  <a:ext uri="{FF2B5EF4-FFF2-40B4-BE49-F238E27FC236}">
                    <a16:creationId xmlns:a16="http://schemas.microsoft.com/office/drawing/2014/main" id="{74C9011F-B282-419D-B5F0-8A4FC8751D1F}"/>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9" name="Line 69">
                <a:extLst>
                  <a:ext uri="{FF2B5EF4-FFF2-40B4-BE49-F238E27FC236}">
                    <a16:creationId xmlns:a16="http://schemas.microsoft.com/office/drawing/2014/main" id="{1ACC1DB0-CA34-4440-BC0C-5AB1C18A08F8}"/>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0" name="Line 70">
                <a:extLst>
                  <a:ext uri="{FF2B5EF4-FFF2-40B4-BE49-F238E27FC236}">
                    <a16:creationId xmlns:a16="http://schemas.microsoft.com/office/drawing/2014/main" id="{C7D99B22-B32D-49DF-83E8-9E6247207DD1}"/>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1" name="Line 71">
                <a:extLst>
                  <a:ext uri="{FF2B5EF4-FFF2-40B4-BE49-F238E27FC236}">
                    <a16:creationId xmlns:a16="http://schemas.microsoft.com/office/drawing/2014/main" id="{83A8464E-06AE-40E7-B796-678FA68B5DA3}"/>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2" name="Line 72">
                <a:extLst>
                  <a:ext uri="{FF2B5EF4-FFF2-40B4-BE49-F238E27FC236}">
                    <a16:creationId xmlns:a16="http://schemas.microsoft.com/office/drawing/2014/main" id="{CF83BEEB-D1B3-43A4-915E-0FE8DE76D32C}"/>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3" name="Line 73">
                <a:extLst>
                  <a:ext uri="{FF2B5EF4-FFF2-40B4-BE49-F238E27FC236}">
                    <a16:creationId xmlns:a16="http://schemas.microsoft.com/office/drawing/2014/main" id="{C15441D8-D3CB-4E9E-804E-991D1A7ECEC5}"/>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34" name="Line 74">
                <a:extLst>
                  <a:ext uri="{FF2B5EF4-FFF2-40B4-BE49-F238E27FC236}">
                    <a16:creationId xmlns:a16="http://schemas.microsoft.com/office/drawing/2014/main" id="{F3E7D830-F2B8-46EE-A383-2540F5806C74}"/>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5" name="Line 75">
                <a:extLst>
                  <a:ext uri="{FF2B5EF4-FFF2-40B4-BE49-F238E27FC236}">
                    <a16:creationId xmlns:a16="http://schemas.microsoft.com/office/drawing/2014/main" id="{D92A6CEC-1485-4303-B073-13BC36C9886D}"/>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6" name="Line 76">
                <a:extLst>
                  <a:ext uri="{FF2B5EF4-FFF2-40B4-BE49-F238E27FC236}">
                    <a16:creationId xmlns:a16="http://schemas.microsoft.com/office/drawing/2014/main" id="{38E3EB24-37B6-4ACA-BC60-60E6DC5DEBED}"/>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7" name="Line 77">
                <a:extLst>
                  <a:ext uri="{FF2B5EF4-FFF2-40B4-BE49-F238E27FC236}">
                    <a16:creationId xmlns:a16="http://schemas.microsoft.com/office/drawing/2014/main" id="{1AAA3FAB-7388-4B3A-AD2F-AFA208C8319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8" name="Line 78">
                <a:extLst>
                  <a:ext uri="{FF2B5EF4-FFF2-40B4-BE49-F238E27FC236}">
                    <a16:creationId xmlns:a16="http://schemas.microsoft.com/office/drawing/2014/main" id="{E0C4CDC4-21AE-405E-8288-A6935F5A3690}"/>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9" name="Line 79">
                <a:extLst>
                  <a:ext uri="{FF2B5EF4-FFF2-40B4-BE49-F238E27FC236}">
                    <a16:creationId xmlns:a16="http://schemas.microsoft.com/office/drawing/2014/main" id="{D7B2FD35-7AC7-42EF-9E1C-96B778B0CA4F}"/>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0" name="Line 80">
                <a:extLst>
                  <a:ext uri="{FF2B5EF4-FFF2-40B4-BE49-F238E27FC236}">
                    <a16:creationId xmlns:a16="http://schemas.microsoft.com/office/drawing/2014/main" id="{8B93A48C-6587-4F72-BD28-21DDC3D0085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1" name="Line 81">
                <a:extLst>
                  <a:ext uri="{FF2B5EF4-FFF2-40B4-BE49-F238E27FC236}">
                    <a16:creationId xmlns:a16="http://schemas.microsoft.com/office/drawing/2014/main" id="{3AA82EBF-3DDE-4ADE-8BC2-42318D0E4C85}"/>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2" name="Line 82">
                <a:extLst>
                  <a:ext uri="{FF2B5EF4-FFF2-40B4-BE49-F238E27FC236}">
                    <a16:creationId xmlns:a16="http://schemas.microsoft.com/office/drawing/2014/main" id="{A1C7E543-E4BE-430D-AADC-7FB26D1A92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3" name="Group 83">
              <a:extLst>
                <a:ext uri="{FF2B5EF4-FFF2-40B4-BE49-F238E27FC236}">
                  <a16:creationId xmlns:a16="http://schemas.microsoft.com/office/drawing/2014/main" id="{F2177CC4-FDFA-4D11-AC66-3482223499B5}"/>
                </a:ext>
              </a:extLst>
            </p:cNvPr>
            <p:cNvGrpSpPr>
              <a:grpSpLocks/>
            </p:cNvGrpSpPr>
            <p:nvPr/>
          </p:nvGrpSpPr>
          <p:grpSpPr bwMode="auto">
            <a:xfrm>
              <a:off x="8165038" y="6456992"/>
              <a:ext cx="227268" cy="32550"/>
              <a:chOff x="4147" y="3703"/>
              <a:chExt cx="391" cy="56"/>
            </a:xfrm>
          </p:grpSpPr>
          <p:sp>
            <p:nvSpPr>
              <p:cNvPr id="444" name="Oval 84">
                <a:extLst>
                  <a:ext uri="{FF2B5EF4-FFF2-40B4-BE49-F238E27FC236}">
                    <a16:creationId xmlns:a16="http://schemas.microsoft.com/office/drawing/2014/main" id="{889ACB8D-E07A-4CD8-920E-79081E3491BC}"/>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5" name="Oval 85">
                <a:extLst>
                  <a:ext uri="{FF2B5EF4-FFF2-40B4-BE49-F238E27FC236}">
                    <a16:creationId xmlns:a16="http://schemas.microsoft.com/office/drawing/2014/main" id="{3A776E50-9FB2-4EE1-8DDD-416B17D939A7}"/>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6" name="Oval 86">
                <a:extLst>
                  <a:ext uri="{FF2B5EF4-FFF2-40B4-BE49-F238E27FC236}">
                    <a16:creationId xmlns:a16="http://schemas.microsoft.com/office/drawing/2014/main" id="{9B0304F9-ADEA-4316-A202-AF0ED8A1745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7" name="Oval 87">
                <a:extLst>
                  <a:ext uri="{FF2B5EF4-FFF2-40B4-BE49-F238E27FC236}">
                    <a16:creationId xmlns:a16="http://schemas.microsoft.com/office/drawing/2014/main" id="{FE479220-9319-4351-8C47-9A83834A7C70}"/>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8" name="Oval 88">
                <a:extLst>
                  <a:ext uri="{FF2B5EF4-FFF2-40B4-BE49-F238E27FC236}">
                    <a16:creationId xmlns:a16="http://schemas.microsoft.com/office/drawing/2014/main" id="{F0DBEFB9-847E-4AC2-B504-313974FE0657}"/>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9" name="Group 89">
              <a:extLst>
                <a:ext uri="{FF2B5EF4-FFF2-40B4-BE49-F238E27FC236}">
                  <a16:creationId xmlns:a16="http://schemas.microsoft.com/office/drawing/2014/main" id="{4CEBABC2-A069-494F-B241-38EB3CFC4B39}"/>
                </a:ext>
              </a:extLst>
            </p:cNvPr>
            <p:cNvGrpSpPr>
              <a:grpSpLocks/>
            </p:cNvGrpSpPr>
            <p:nvPr/>
          </p:nvGrpSpPr>
          <p:grpSpPr bwMode="auto">
            <a:xfrm>
              <a:off x="8213863" y="6382592"/>
              <a:ext cx="130200" cy="32550"/>
              <a:chOff x="4235" y="3596"/>
              <a:chExt cx="224" cy="56"/>
            </a:xfrm>
          </p:grpSpPr>
          <p:sp>
            <p:nvSpPr>
              <p:cNvPr id="450" name="Oval 90">
                <a:extLst>
                  <a:ext uri="{FF2B5EF4-FFF2-40B4-BE49-F238E27FC236}">
                    <a16:creationId xmlns:a16="http://schemas.microsoft.com/office/drawing/2014/main" id="{EFE0ED73-36F7-4806-9734-F51FD2D587AC}"/>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1" name="Oval 91">
                <a:extLst>
                  <a:ext uri="{FF2B5EF4-FFF2-40B4-BE49-F238E27FC236}">
                    <a16:creationId xmlns:a16="http://schemas.microsoft.com/office/drawing/2014/main" id="{9E3605BC-980E-4101-93F3-7D2B9F64CFA4}"/>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2" name="Oval 92">
                <a:extLst>
                  <a:ext uri="{FF2B5EF4-FFF2-40B4-BE49-F238E27FC236}">
                    <a16:creationId xmlns:a16="http://schemas.microsoft.com/office/drawing/2014/main" id="{85B01053-4A2C-46A4-91C5-8E9DD31A38FB}"/>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3" name="Group 93">
              <a:extLst>
                <a:ext uri="{FF2B5EF4-FFF2-40B4-BE49-F238E27FC236}">
                  <a16:creationId xmlns:a16="http://schemas.microsoft.com/office/drawing/2014/main" id="{F174692B-1C24-41DF-BBA6-EA857526E677}"/>
                </a:ext>
              </a:extLst>
            </p:cNvPr>
            <p:cNvGrpSpPr>
              <a:grpSpLocks/>
            </p:cNvGrpSpPr>
            <p:nvPr/>
          </p:nvGrpSpPr>
          <p:grpSpPr bwMode="auto">
            <a:xfrm>
              <a:off x="8213863" y="6308774"/>
              <a:ext cx="130200" cy="32550"/>
              <a:chOff x="4233" y="3461"/>
              <a:chExt cx="224" cy="56"/>
            </a:xfrm>
          </p:grpSpPr>
          <p:sp>
            <p:nvSpPr>
              <p:cNvPr id="454" name="Oval 94">
                <a:extLst>
                  <a:ext uri="{FF2B5EF4-FFF2-40B4-BE49-F238E27FC236}">
                    <a16:creationId xmlns:a16="http://schemas.microsoft.com/office/drawing/2014/main" id="{735EA468-4297-437B-BD07-5969BB57918D}"/>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5" name="Oval 95">
                <a:extLst>
                  <a:ext uri="{FF2B5EF4-FFF2-40B4-BE49-F238E27FC236}">
                    <a16:creationId xmlns:a16="http://schemas.microsoft.com/office/drawing/2014/main" id="{9C7AB217-42D3-4ED2-B618-2FC2F1EF10A6}"/>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6" name="Oval 96">
                <a:extLst>
                  <a:ext uri="{FF2B5EF4-FFF2-40B4-BE49-F238E27FC236}">
                    <a16:creationId xmlns:a16="http://schemas.microsoft.com/office/drawing/2014/main" id="{A44AC587-7F2E-475D-94AD-6C2922BF3BBD}"/>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7" name="Group 97">
              <a:extLst>
                <a:ext uri="{FF2B5EF4-FFF2-40B4-BE49-F238E27FC236}">
                  <a16:creationId xmlns:a16="http://schemas.microsoft.com/office/drawing/2014/main" id="{F208EC48-A6A3-4A44-BE02-EBE323C8BCF5}"/>
                </a:ext>
              </a:extLst>
            </p:cNvPr>
            <p:cNvGrpSpPr>
              <a:grpSpLocks/>
            </p:cNvGrpSpPr>
            <p:nvPr/>
          </p:nvGrpSpPr>
          <p:grpSpPr bwMode="auto">
            <a:xfrm>
              <a:off x="8237694" y="6234955"/>
              <a:ext cx="81375" cy="32550"/>
              <a:chOff x="4231" y="3326"/>
              <a:chExt cx="140" cy="56"/>
            </a:xfrm>
          </p:grpSpPr>
          <p:sp>
            <p:nvSpPr>
              <p:cNvPr id="458" name="Oval 98">
                <a:extLst>
                  <a:ext uri="{FF2B5EF4-FFF2-40B4-BE49-F238E27FC236}">
                    <a16:creationId xmlns:a16="http://schemas.microsoft.com/office/drawing/2014/main" id="{D900CBDE-41F7-4ADE-A643-51B2E0CC005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9" name="Oval 99">
                <a:extLst>
                  <a:ext uri="{FF2B5EF4-FFF2-40B4-BE49-F238E27FC236}">
                    <a16:creationId xmlns:a16="http://schemas.microsoft.com/office/drawing/2014/main" id="{7A626660-3C64-4A4E-A522-A51A23679723}"/>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0" name="Group 100">
              <a:extLst>
                <a:ext uri="{FF2B5EF4-FFF2-40B4-BE49-F238E27FC236}">
                  <a16:creationId xmlns:a16="http://schemas.microsoft.com/office/drawing/2014/main" id="{7BF41D0E-E4E4-49CE-8A1E-EDA7B7573CF8}"/>
                </a:ext>
              </a:extLst>
            </p:cNvPr>
            <p:cNvGrpSpPr>
              <a:grpSpLocks/>
            </p:cNvGrpSpPr>
            <p:nvPr/>
          </p:nvGrpSpPr>
          <p:grpSpPr bwMode="auto">
            <a:xfrm>
              <a:off x="8237694" y="6160555"/>
              <a:ext cx="81375" cy="32550"/>
              <a:chOff x="4229" y="3191"/>
              <a:chExt cx="140" cy="56"/>
            </a:xfrm>
          </p:grpSpPr>
          <p:sp>
            <p:nvSpPr>
              <p:cNvPr id="461" name="Oval 101">
                <a:extLst>
                  <a:ext uri="{FF2B5EF4-FFF2-40B4-BE49-F238E27FC236}">
                    <a16:creationId xmlns:a16="http://schemas.microsoft.com/office/drawing/2014/main" id="{57285421-C965-4D39-A1CD-05E91233EE18}"/>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2" name="Oval 102">
                <a:extLst>
                  <a:ext uri="{FF2B5EF4-FFF2-40B4-BE49-F238E27FC236}">
                    <a16:creationId xmlns:a16="http://schemas.microsoft.com/office/drawing/2014/main" id="{15DB640F-880D-4E20-AE8C-B87BAC6F4756}"/>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3" name="Group 103">
              <a:extLst>
                <a:ext uri="{FF2B5EF4-FFF2-40B4-BE49-F238E27FC236}">
                  <a16:creationId xmlns:a16="http://schemas.microsoft.com/office/drawing/2014/main" id="{6FD7E46A-379C-4677-B800-E42645BD0208}"/>
                </a:ext>
              </a:extLst>
            </p:cNvPr>
            <p:cNvGrpSpPr>
              <a:grpSpLocks/>
            </p:cNvGrpSpPr>
            <p:nvPr/>
          </p:nvGrpSpPr>
          <p:grpSpPr bwMode="auto">
            <a:xfrm>
              <a:off x="8237694" y="6086736"/>
              <a:ext cx="81375" cy="32550"/>
              <a:chOff x="4227" y="3056"/>
              <a:chExt cx="140" cy="56"/>
            </a:xfrm>
          </p:grpSpPr>
          <p:sp>
            <p:nvSpPr>
              <p:cNvPr id="464" name="Oval 104">
                <a:extLst>
                  <a:ext uri="{FF2B5EF4-FFF2-40B4-BE49-F238E27FC236}">
                    <a16:creationId xmlns:a16="http://schemas.microsoft.com/office/drawing/2014/main" id="{2785F679-3351-4B05-9E11-86DD0457B50B}"/>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5" name="Oval 105">
                <a:extLst>
                  <a:ext uri="{FF2B5EF4-FFF2-40B4-BE49-F238E27FC236}">
                    <a16:creationId xmlns:a16="http://schemas.microsoft.com/office/drawing/2014/main" id="{1B16F17F-EE49-44FA-9321-94217D999C5D}"/>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466" name="Oval 106">
              <a:extLst>
                <a:ext uri="{FF2B5EF4-FFF2-40B4-BE49-F238E27FC236}">
                  <a16:creationId xmlns:a16="http://schemas.microsoft.com/office/drawing/2014/main" id="{8A838D1D-7E8F-43AD-93BC-B071C7E9B89F}"/>
                </a:ext>
              </a:extLst>
            </p:cNvPr>
            <p:cNvSpPr>
              <a:spLocks noChangeArrowheads="1"/>
            </p:cNvSpPr>
            <p:nvPr/>
          </p:nvSpPr>
          <p:spPr bwMode="auto">
            <a:xfrm>
              <a:off x="8262106" y="60129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7" name="Oval 107">
              <a:extLst>
                <a:ext uri="{FF2B5EF4-FFF2-40B4-BE49-F238E27FC236}">
                  <a16:creationId xmlns:a16="http://schemas.microsoft.com/office/drawing/2014/main" id="{3C563550-B969-4921-BAFF-4287FDFE69AC}"/>
                </a:ext>
              </a:extLst>
            </p:cNvPr>
            <p:cNvSpPr>
              <a:spLocks noChangeArrowheads="1"/>
            </p:cNvSpPr>
            <p:nvPr/>
          </p:nvSpPr>
          <p:spPr bwMode="auto">
            <a:xfrm>
              <a:off x="8262106" y="59385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8" name="Oval 108">
              <a:extLst>
                <a:ext uri="{FF2B5EF4-FFF2-40B4-BE49-F238E27FC236}">
                  <a16:creationId xmlns:a16="http://schemas.microsoft.com/office/drawing/2014/main" id="{10902D81-116B-4A91-A81E-D10BB9D4102E}"/>
                </a:ext>
              </a:extLst>
            </p:cNvPr>
            <p:cNvSpPr>
              <a:spLocks noChangeArrowheads="1"/>
            </p:cNvSpPr>
            <p:nvPr/>
          </p:nvSpPr>
          <p:spPr bwMode="auto">
            <a:xfrm>
              <a:off x="8262106" y="5864699"/>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9" name="Oval 109">
              <a:extLst>
                <a:ext uri="{FF2B5EF4-FFF2-40B4-BE49-F238E27FC236}">
                  <a16:creationId xmlns:a16="http://schemas.microsoft.com/office/drawing/2014/main" id="{509705DA-4AC9-40B5-A3D5-B9E099A622C7}"/>
                </a:ext>
              </a:extLst>
            </p:cNvPr>
            <p:cNvSpPr>
              <a:spLocks noChangeArrowheads="1"/>
            </p:cNvSpPr>
            <p:nvPr/>
          </p:nvSpPr>
          <p:spPr bwMode="auto">
            <a:xfrm>
              <a:off x="8262106" y="5790880"/>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0" name="Oval 110">
              <a:extLst>
                <a:ext uri="{FF2B5EF4-FFF2-40B4-BE49-F238E27FC236}">
                  <a16:creationId xmlns:a16="http://schemas.microsoft.com/office/drawing/2014/main" id="{C47656AD-F440-4687-A0EF-E632A5494C0D}"/>
                </a:ext>
              </a:extLst>
            </p:cNvPr>
            <p:cNvSpPr>
              <a:spLocks noChangeArrowheads="1"/>
            </p:cNvSpPr>
            <p:nvPr/>
          </p:nvSpPr>
          <p:spPr bwMode="auto">
            <a:xfrm>
              <a:off x="8262106" y="5717062"/>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 name="Line 117">
              <a:extLst>
                <a:ext uri="{FF2B5EF4-FFF2-40B4-BE49-F238E27FC236}">
                  <a16:creationId xmlns:a16="http://schemas.microsoft.com/office/drawing/2014/main" id="{31A79162-A7F0-4069-9ACC-8399905B2811}"/>
                </a:ext>
              </a:extLst>
            </p:cNvPr>
            <p:cNvSpPr>
              <a:spLocks noChangeShapeType="1"/>
            </p:cNvSpPr>
            <p:nvPr/>
          </p:nvSpPr>
          <p:spPr bwMode="auto">
            <a:xfrm>
              <a:off x="7662257" y="4145944"/>
              <a:ext cx="0" cy="143510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72" name="Line 119">
              <a:extLst>
                <a:ext uri="{FF2B5EF4-FFF2-40B4-BE49-F238E27FC236}">
                  <a16:creationId xmlns:a16="http://schemas.microsoft.com/office/drawing/2014/main" id="{D4BAB965-7704-42B7-807B-388200B06154}"/>
                </a:ext>
              </a:extLst>
            </p:cNvPr>
            <p:cNvSpPr>
              <a:spLocks noChangeShapeType="1"/>
            </p:cNvSpPr>
            <p:nvPr/>
          </p:nvSpPr>
          <p:spPr bwMode="auto">
            <a:xfrm flipH="1">
              <a:off x="6463139" y="5295656"/>
              <a:ext cx="1769324"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473" name="Line 120">
              <a:extLst>
                <a:ext uri="{FF2B5EF4-FFF2-40B4-BE49-F238E27FC236}">
                  <a16:creationId xmlns:a16="http://schemas.microsoft.com/office/drawing/2014/main" id="{8A86E15E-AC92-4335-852D-0789D902D77E}"/>
                </a:ext>
              </a:extLst>
            </p:cNvPr>
            <p:cNvSpPr>
              <a:spLocks noChangeShapeType="1"/>
            </p:cNvSpPr>
            <p:nvPr/>
          </p:nvSpPr>
          <p:spPr bwMode="auto">
            <a:xfrm flipH="1">
              <a:off x="5751452" y="4872092"/>
              <a:ext cx="2490892" cy="0"/>
            </a:xfrm>
            <a:prstGeom prst="line">
              <a:avLst/>
            </a:prstGeom>
            <a:noFill/>
            <a:ln w="12700">
              <a:solidFill>
                <a:schemeClr val="tx1"/>
              </a:solidFill>
              <a:prstDash val="dash"/>
              <a:round/>
              <a:headEnd type="none" w="lg" len="med"/>
              <a:tailEnd type="none" w="lg" len="med"/>
            </a:ln>
          </p:spPr>
          <p:txBody>
            <a:bodyPr wrap="square" anchor="ctr">
              <a:spAutoFit/>
            </a:bodyPr>
            <a:lstStyle/>
            <a:p>
              <a:endParaRPr lang="en-US"/>
            </a:p>
          </p:txBody>
        </p:sp>
        <p:sp>
          <p:nvSpPr>
            <p:cNvPr id="474" name="Line 127">
              <a:extLst>
                <a:ext uri="{FF2B5EF4-FFF2-40B4-BE49-F238E27FC236}">
                  <a16:creationId xmlns:a16="http://schemas.microsoft.com/office/drawing/2014/main" id="{84EB0D29-67E5-4B13-A8FF-FDF0CAF9957B}"/>
                </a:ext>
              </a:extLst>
            </p:cNvPr>
            <p:cNvSpPr>
              <a:spLocks noChangeShapeType="1"/>
            </p:cNvSpPr>
            <p:nvPr/>
          </p:nvSpPr>
          <p:spPr bwMode="auto">
            <a:xfrm flipH="1">
              <a:off x="6007440" y="4160475"/>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475" name="Line 198">
              <a:extLst>
                <a:ext uri="{FF2B5EF4-FFF2-40B4-BE49-F238E27FC236}">
                  <a16:creationId xmlns:a16="http://schemas.microsoft.com/office/drawing/2014/main" id="{DC89DF3C-12A6-43BB-8EB6-5F56B0ECC99C}"/>
                </a:ext>
              </a:extLst>
            </p:cNvPr>
            <p:cNvSpPr>
              <a:spLocks noChangeShapeType="1"/>
            </p:cNvSpPr>
            <p:nvPr/>
          </p:nvSpPr>
          <p:spPr bwMode="auto">
            <a:xfrm>
              <a:off x="8223457" y="4874417"/>
              <a:ext cx="2" cy="407123"/>
            </a:xfrm>
            <a:prstGeom prst="line">
              <a:avLst/>
            </a:prstGeom>
            <a:noFill/>
            <a:ln w="12700">
              <a:solidFill>
                <a:schemeClr val="tx1"/>
              </a:solidFill>
              <a:round/>
              <a:headEnd type="triangle" w="med" len="med"/>
              <a:tailEnd type="triangle" w="med" len="med"/>
            </a:ln>
          </p:spPr>
          <p:txBody>
            <a:bodyPr wrap="square" anchor="ctr">
              <a:spAutoFit/>
            </a:bodyPr>
            <a:lstStyle/>
            <a:p>
              <a:endParaRPr lang="en-US"/>
            </a:p>
          </p:txBody>
        </p:sp>
        <p:sp>
          <p:nvSpPr>
            <p:cNvPr id="477" name="Rectangle 115">
              <a:extLst>
                <a:ext uri="{FF2B5EF4-FFF2-40B4-BE49-F238E27FC236}">
                  <a16:creationId xmlns:a16="http://schemas.microsoft.com/office/drawing/2014/main" id="{7AA4D8E5-5D84-411F-8AAF-01A56CFA2BEF}"/>
                </a:ext>
              </a:extLst>
            </p:cNvPr>
            <p:cNvSpPr>
              <a:spLocks noChangeArrowheads="1"/>
            </p:cNvSpPr>
            <p:nvPr/>
          </p:nvSpPr>
          <p:spPr bwMode="auto">
            <a:xfrm>
              <a:off x="7536126" y="5540943"/>
              <a:ext cx="252262" cy="417337"/>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478" name="Group 5">
              <a:extLst>
                <a:ext uri="{FF2B5EF4-FFF2-40B4-BE49-F238E27FC236}">
                  <a16:creationId xmlns:a16="http://schemas.microsoft.com/office/drawing/2014/main" id="{2C46D6E7-C5D6-4B3A-B81E-3D5A96D106A4}"/>
                </a:ext>
              </a:extLst>
            </p:cNvPr>
            <p:cNvGrpSpPr>
              <a:grpSpLocks/>
            </p:cNvGrpSpPr>
            <p:nvPr/>
          </p:nvGrpSpPr>
          <p:grpSpPr bwMode="auto">
            <a:xfrm>
              <a:off x="8158644" y="4725450"/>
              <a:ext cx="242962" cy="2309304"/>
              <a:chOff x="4136" y="724"/>
              <a:chExt cx="418" cy="2058"/>
            </a:xfrm>
          </p:grpSpPr>
          <p:sp>
            <p:nvSpPr>
              <p:cNvPr id="479" name="Line 6">
                <a:extLst>
                  <a:ext uri="{FF2B5EF4-FFF2-40B4-BE49-F238E27FC236}">
                    <a16:creationId xmlns:a16="http://schemas.microsoft.com/office/drawing/2014/main" id="{4E4C97BB-C74E-4C3E-919F-2E0D0970D79B}"/>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480" name="Line 7">
                <a:extLst>
                  <a:ext uri="{FF2B5EF4-FFF2-40B4-BE49-F238E27FC236}">
                    <a16:creationId xmlns:a16="http://schemas.microsoft.com/office/drawing/2014/main" id="{541EC1ED-224E-4FE2-8A74-30CCFB4C19A2}"/>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481" name="Straight Connector 187">
              <a:extLst>
                <a:ext uri="{FF2B5EF4-FFF2-40B4-BE49-F238E27FC236}">
                  <a16:creationId xmlns:a16="http://schemas.microsoft.com/office/drawing/2014/main" id="{2A53E5A1-9847-43EE-8514-56F36A91624D}"/>
                </a:ext>
              </a:extLst>
            </p:cNvPr>
            <p:cNvCxnSpPr>
              <a:cxnSpLocks noChangeShapeType="1"/>
            </p:cNvCxnSpPr>
            <p:nvPr/>
          </p:nvCxnSpPr>
          <p:spPr bwMode="auto">
            <a:xfrm rot="5400000">
              <a:off x="6445857" y="6101643"/>
              <a:ext cx="968362" cy="0"/>
            </a:xfrm>
            <a:prstGeom prst="line">
              <a:avLst/>
            </a:prstGeom>
            <a:noFill/>
            <a:ln w="63500" algn="ctr">
              <a:solidFill>
                <a:schemeClr val="tx1"/>
              </a:solidFill>
              <a:round/>
              <a:headEnd type="none" w="lg" len="med"/>
              <a:tailEnd type="none" w="lg" len="med"/>
            </a:ln>
          </p:spPr>
        </p:cxnSp>
        <p:cxnSp>
          <p:nvCxnSpPr>
            <p:cNvPr id="482" name="Straight Connector 189">
              <a:extLst>
                <a:ext uri="{FF2B5EF4-FFF2-40B4-BE49-F238E27FC236}">
                  <a16:creationId xmlns:a16="http://schemas.microsoft.com/office/drawing/2014/main" id="{19835BAE-3AEB-4C01-84EF-7FCC09714B17}"/>
                </a:ext>
              </a:extLst>
            </p:cNvPr>
            <p:cNvCxnSpPr>
              <a:cxnSpLocks noChangeShapeType="1"/>
            </p:cNvCxnSpPr>
            <p:nvPr/>
          </p:nvCxnSpPr>
          <p:spPr bwMode="auto">
            <a:xfrm rot="5400000">
              <a:off x="8127547" y="6084702"/>
              <a:ext cx="968362" cy="4069"/>
            </a:xfrm>
            <a:prstGeom prst="line">
              <a:avLst/>
            </a:prstGeom>
            <a:noFill/>
            <a:ln w="63500" algn="ctr">
              <a:solidFill>
                <a:schemeClr val="tx1"/>
              </a:solidFill>
              <a:round/>
              <a:headEnd type="none" w="lg" len="med"/>
              <a:tailEnd type="none" w="lg" len="med"/>
            </a:ln>
          </p:spPr>
        </p:cxnSp>
        <p:cxnSp>
          <p:nvCxnSpPr>
            <p:cNvPr id="483" name="Straight Connector 190">
              <a:extLst>
                <a:ext uri="{FF2B5EF4-FFF2-40B4-BE49-F238E27FC236}">
                  <a16:creationId xmlns:a16="http://schemas.microsoft.com/office/drawing/2014/main" id="{B5D846AC-AAEC-4626-A3B6-8F3BE1D80DF1}"/>
                </a:ext>
              </a:extLst>
            </p:cNvPr>
            <p:cNvCxnSpPr>
              <a:cxnSpLocks noChangeShapeType="1"/>
            </p:cNvCxnSpPr>
            <p:nvPr/>
          </p:nvCxnSpPr>
          <p:spPr bwMode="auto">
            <a:xfrm rot="10800000">
              <a:off x="6931575" y="6573242"/>
              <a:ext cx="1681025" cy="0"/>
            </a:xfrm>
            <a:prstGeom prst="line">
              <a:avLst/>
            </a:prstGeom>
            <a:noFill/>
            <a:ln w="63500" algn="ctr">
              <a:solidFill>
                <a:schemeClr val="tx1"/>
              </a:solidFill>
              <a:round/>
              <a:headEnd type="none" w="lg" len="med"/>
              <a:tailEnd type="none" w="lg" len="med"/>
            </a:ln>
          </p:spPr>
        </p:cxnSp>
        <p:sp>
          <p:nvSpPr>
            <p:cNvPr id="484" name="Rectangle 112">
              <a:extLst>
                <a:ext uri="{FF2B5EF4-FFF2-40B4-BE49-F238E27FC236}">
                  <a16:creationId xmlns:a16="http://schemas.microsoft.com/office/drawing/2014/main" id="{17A185B9-1044-4C74-83E6-42E703B945D1}"/>
                </a:ext>
              </a:extLst>
            </p:cNvPr>
            <p:cNvSpPr>
              <a:spLocks noChangeArrowheads="1"/>
            </p:cNvSpPr>
            <p:nvPr/>
          </p:nvSpPr>
          <p:spPr bwMode="auto">
            <a:xfrm>
              <a:off x="8160969" y="6525579"/>
              <a:ext cx="236569" cy="191812"/>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485" name="Rectangle 194">
              <a:extLst>
                <a:ext uri="{FF2B5EF4-FFF2-40B4-BE49-F238E27FC236}">
                  <a16:creationId xmlns:a16="http://schemas.microsoft.com/office/drawing/2014/main" id="{F7EE4044-DEB4-43A4-BB8B-327F9E66AE0A}"/>
                </a:ext>
              </a:extLst>
            </p:cNvPr>
            <p:cNvSpPr>
              <a:spLocks noChangeArrowheads="1"/>
            </p:cNvSpPr>
            <p:nvPr/>
          </p:nvSpPr>
          <p:spPr bwMode="auto">
            <a:xfrm>
              <a:off x="6374208" y="5204980"/>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486" name="Freeform 199">
              <a:extLst>
                <a:ext uri="{FF2B5EF4-FFF2-40B4-BE49-F238E27FC236}">
                  <a16:creationId xmlns:a16="http://schemas.microsoft.com/office/drawing/2014/main" id="{4CBC8D81-22AD-4E8A-B0E4-555E6686E7E9}"/>
                </a:ext>
              </a:extLst>
            </p:cNvPr>
            <p:cNvSpPr>
              <a:spLocks noChangeArrowheads="1"/>
            </p:cNvSpPr>
            <p:nvPr/>
          </p:nvSpPr>
          <p:spPr bwMode="auto">
            <a:xfrm>
              <a:off x="5476758" y="4955043"/>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487" name="Line 118">
              <a:extLst>
                <a:ext uri="{FF2B5EF4-FFF2-40B4-BE49-F238E27FC236}">
                  <a16:creationId xmlns:a16="http://schemas.microsoft.com/office/drawing/2014/main" id="{9B2584F3-C29D-414E-ACD5-20B9E2709696}"/>
                </a:ext>
              </a:extLst>
            </p:cNvPr>
            <p:cNvSpPr>
              <a:spLocks noChangeShapeType="1"/>
            </p:cNvSpPr>
            <p:nvPr/>
          </p:nvSpPr>
          <p:spPr bwMode="auto">
            <a:xfrm flipV="1">
              <a:off x="6927557" y="4892268"/>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488" name="Line 118">
              <a:extLst>
                <a:ext uri="{FF2B5EF4-FFF2-40B4-BE49-F238E27FC236}">
                  <a16:creationId xmlns:a16="http://schemas.microsoft.com/office/drawing/2014/main" id="{F7DA4469-81D5-4DAB-BD78-EE0A7CA1F0E7}"/>
                </a:ext>
              </a:extLst>
            </p:cNvPr>
            <p:cNvSpPr>
              <a:spLocks noChangeShapeType="1"/>
            </p:cNvSpPr>
            <p:nvPr/>
          </p:nvSpPr>
          <p:spPr bwMode="auto">
            <a:xfrm flipV="1">
              <a:off x="6927557" y="4780668"/>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489" name="Straight Connector 192">
              <a:extLst>
                <a:ext uri="{FF2B5EF4-FFF2-40B4-BE49-F238E27FC236}">
                  <a16:creationId xmlns:a16="http://schemas.microsoft.com/office/drawing/2014/main" id="{B5336F12-7A18-45D0-BF3D-3BEBC456F38C}"/>
                </a:ext>
              </a:extLst>
            </p:cNvPr>
            <p:cNvCxnSpPr>
              <a:cxnSpLocks noChangeShapeType="1"/>
            </p:cNvCxnSpPr>
            <p:nvPr/>
          </p:nvCxnSpPr>
          <p:spPr bwMode="auto">
            <a:xfrm rot="16200000" flipH="1">
              <a:off x="6192449" y="5522752"/>
              <a:ext cx="468496" cy="2678"/>
            </a:xfrm>
            <a:prstGeom prst="line">
              <a:avLst/>
            </a:prstGeom>
            <a:noFill/>
            <a:ln w="25400" algn="ctr">
              <a:solidFill>
                <a:srgbClr val="0070C0"/>
              </a:solidFill>
              <a:round/>
              <a:headEnd type="none" w="lg" len="med"/>
              <a:tailEnd type="none" w="lg" len="med"/>
            </a:ln>
          </p:spPr>
        </p:cxnSp>
        <p:grpSp>
          <p:nvGrpSpPr>
            <p:cNvPr id="490" name="Group 184">
              <a:extLst>
                <a:ext uri="{FF2B5EF4-FFF2-40B4-BE49-F238E27FC236}">
                  <a16:creationId xmlns:a16="http://schemas.microsoft.com/office/drawing/2014/main" id="{27E6B766-FA4A-45BE-BA4D-6895A445C5B9}"/>
                </a:ext>
              </a:extLst>
            </p:cNvPr>
            <p:cNvGrpSpPr/>
            <p:nvPr/>
          </p:nvGrpSpPr>
          <p:grpSpPr>
            <a:xfrm>
              <a:off x="5743552" y="4721962"/>
              <a:ext cx="1201443" cy="802705"/>
              <a:chOff x="881063" y="1573213"/>
              <a:chExt cx="3281362" cy="2192337"/>
            </a:xfrm>
          </p:grpSpPr>
          <p:sp>
            <p:nvSpPr>
              <p:cNvPr id="491" name="Line 130">
                <a:extLst>
                  <a:ext uri="{FF2B5EF4-FFF2-40B4-BE49-F238E27FC236}">
                    <a16:creationId xmlns:a16="http://schemas.microsoft.com/office/drawing/2014/main" id="{C8C728A1-C24A-4DAD-9C75-14505B6FA716}"/>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2" name="Line 131">
                <a:extLst>
                  <a:ext uri="{FF2B5EF4-FFF2-40B4-BE49-F238E27FC236}">
                    <a16:creationId xmlns:a16="http://schemas.microsoft.com/office/drawing/2014/main" id="{0186FCAB-8BE6-406B-BF3C-8D04D6186300}"/>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3" name="Line 132">
                <a:extLst>
                  <a:ext uri="{FF2B5EF4-FFF2-40B4-BE49-F238E27FC236}">
                    <a16:creationId xmlns:a16="http://schemas.microsoft.com/office/drawing/2014/main" id="{6C4324FE-97DC-4C35-A389-A3C8EF005910}"/>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4" name="Line 133">
                <a:extLst>
                  <a:ext uri="{FF2B5EF4-FFF2-40B4-BE49-F238E27FC236}">
                    <a16:creationId xmlns:a16="http://schemas.microsoft.com/office/drawing/2014/main" id="{DD4F4914-C35E-43EC-A1CE-93DA325FE73B}"/>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5" name="Line 134">
                <a:extLst>
                  <a:ext uri="{FF2B5EF4-FFF2-40B4-BE49-F238E27FC236}">
                    <a16:creationId xmlns:a16="http://schemas.microsoft.com/office/drawing/2014/main" id="{81C55ACA-E0E1-4E89-BAC5-67538CF93FD1}"/>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6" name="Line 135">
                <a:extLst>
                  <a:ext uri="{FF2B5EF4-FFF2-40B4-BE49-F238E27FC236}">
                    <a16:creationId xmlns:a16="http://schemas.microsoft.com/office/drawing/2014/main" id="{E6F7E37B-9726-42E0-82DD-70BC9FEAC833}"/>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7" name="Line 136">
                <a:extLst>
                  <a:ext uri="{FF2B5EF4-FFF2-40B4-BE49-F238E27FC236}">
                    <a16:creationId xmlns:a16="http://schemas.microsoft.com/office/drawing/2014/main" id="{BEBBBFD4-6C32-424D-86D5-EE6E5036C12E}"/>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8" name="Line 137">
                <a:extLst>
                  <a:ext uri="{FF2B5EF4-FFF2-40B4-BE49-F238E27FC236}">
                    <a16:creationId xmlns:a16="http://schemas.microsoft.com/office/drawing/2014/main" id="{3D060F5B-7D1E-4648-B729-873FC68614F8}"/>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9" name="Line 138">
                <a:extLst>
                  <a:ext uri="{FF2B5EF4-FFF2-40B4-BE49-F238E27FC236}">
                    <a16:creationId xmlns:a16="http://schemas.microsoft.com/office/drawing/2014/main" id="{D7A36F8C-602F-464D-9195-CCC50B580EAE}"/>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0" name="Line 139">
                <a:extLst>
                  <a:ext uri="{FF2B5EF4-FFF2-40B4-BE49-F238E27FC236}">
                    <a16:creationId xmlns:a16="http://schemas.microsoft.com/office/drawing/2014/main" id="{B19269AB-6BC8-4C50-A821-2A8AD1EE22AE}"/>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1" name="Line 140">
                <a:extLst>
                  <a:ext uri="{FF2B5EF4-FFF2-40B4-BE49-F238E27FC236}">
                    <a16:creationId xmlns:a16="http://schemas.microsoft.com/office/drawing/2014/main" id="{09F5A2B2-3FF3-4720-AD8D-B84BFAABAE37}"/>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2" name="Line 141">
                <a:extLst>
                  <a:ext uri="{FF2B5EF4-FFF2-40B4-BE49-F238E27FC236}">
                    <a16:creationId xmlns:a16="http://schemas.microsoft.com/office/drawing/2014/main" id="{367319B3-7154-4523-BBB7-D9684E5B5EDE}"/>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3" name="Line 142">
                <a:extLst>
                  <a:ext uri="{FF2B5EF4-FFF2-40B4-BE49-F238E27FC236}">
                    <a16:creationId xmlns:a16="http://schemas.microsoft.com/office/drawing/2014/main" id="{CDFEF582-A29E-452A-885C-71A29891C1DA}"/>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4" name="Line 143">
                <a:extLst>
                  <a:ext uri="{FF2B5EF4-FFF2-40B4-BE49-F238E27FC236}">
                    <a16:creationId xmlns:a16="http://schemas.microsoft.com/office/drawing/2014/main" id="{04BFB563-8D23-459C-8A13-1C2598043242}"/>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5" name="Line 144">
                <a:extLst>
                  <a:ext uri="{FF2B5EF4-FFF2-40B4-BE49-F238E27FC236}">
                    <a16:creationId xmlns:a16="http://schemas.microsoft.com/office/drawing/2014/main" id="{4BC955DF-96A3-4DE2-A949-5CB322DD964F}"/>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6" name="Line 145">
                <a:extLst>
                  <a:ext uri="{FF2B5EF4-FFF2-40B4-BE49-F238E27FC236}">
                    <a16:creationId xmlns:a16="http://schemas.microsoft.com/office/drawing/2014/main" id="{28451C0D-090F-4549-B006-D4789DE1F798}"/>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7" name="Line 146">
                <a:extLst>
                  <a:ext uri="{FF2B5EF4-FFF2-40B4-BE49-F238E27FC236}">
                    <a16:creationId xmlns:a16="http://schemas.microsoft.com/office/drawing/2014/main" id="{ADBEF42B-A065-4238-A074-67C4658B24F7}"/>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8" name="Line 147">
                <a:extLst>
                  <a:ext uri="{FF2B5EF4-FFF2-40B4-BE49-F238E27FC236}">
                    <a16:creationId xmlns:a16="http://schemas.microsoft.com/office/drawing/2014/main" id="{04EA054B-F322-4DD2-829C-705600486B30}"/>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9" name="Line 148">
                <a:extLst>
                  <a:ext uri="{FF2B5EF4-FFF2-40B4-BE49-F238E27FC236}">
                    <a16:creationId xmlns:a16="http://schemas.microsoft.com/office/drawing/2014/main" id="{BC328B86-B621-4A82-BA69-011534A38F5F}"/>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0" name="Line 149">
                <a:extLst>
                  <a:ext uri="{FF2B5EF4-FFF2-40B4-BE49-F238E27FC236}">
                    <a16:creationId xmlns:a16="http://schemas.microsoft.com/office/drawing/2014/main" id="{242A85C4-7F22-4A79-9127-00FFC7A6645F}"/>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1" name="Line 150">
                <a:extLst>
                  <a:ext uri="{FF2B5EF4-FFF2-40B4-BE49-F238E27FC236}">
                    <a16:creationId xmlns:a16="http://schemas.microsoft.com/office/drawing/2014/main" id="{8E0815A8-E057-4BA7-AD13-A0D74F2CD46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2" name="Line 151">
                <a:extLst>
                  <a:ext uri="{FF2B5EF4-FFF2-40B4-BE49-F238E27FC236}">
                    <a16:creationId xmlns:a16="http://schemas.microsoft.com/office/drawing/2014/main" id="{DD72D922-10C5-4FF0-9783-37958D22A5E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3" name="Line 152">
                <a:extLst>
                  <a:ext uri="{FF2B5EF4-FFF2-40B4-BE49-F238E27FC236}">
                    <a16:creationId xmlns:a16="http://schemas.microsoft.com/office/drawing/2014/main" id="{F591857D-DB8F-4703-B3B7-B01C43D8CAA5}"/>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4" name="Line 154">
                <a:extLst>
                  <a:ext uri="{FF2B5EF4-FFF2-40B4-BE49-F238E27FC236}">
                    <a16:creationId xmlns:a16="http://schemas.microsoft.com/office/drawing/2014/main" id="{ECCB807F-5B38-476C-9A26-82DFFF36C4A6}"/>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5" name="Line 155">
                <a:extLst>
                  <a:ext uri="{FF2B5EF4-FFF2-40B4-BE49-F238E27FC236}">
                    <a16:creationId xmlns:a16="http://schemas.microsoft.com/office/drawing/2014/main" id="{9E2E877E-B366-4FAD-A397-FB6978E8CBCD}"/>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6" name="Line 156">
                <a:extLst>
                  <a:ext uri="{FF2B5EF4-FFF2-40B4-BE49-F238E27FC236}">
                    <a16:creationId xmlns:a16="http://schemas.microsoft.com/office/drawing/2014/main" id="{28D92D6C-E6E7-4715-B8B4-71EF876CB9E4}"/>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7" name="Line 157">
                <a:extLst>
                  <a:ext uri="{FF2B5EF4-FFF2-40B4-BE49-F238E27FC236}">
                    <a16:creationId xmlns:a16="http://schemas.microsoft.com/office/drawing/2014/main" id="{310058C8-961B-4E4C-86FC-33E9934D72E6}"/>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8" name="Line 158">
                <a:extLst>
                  <a:ext uri="{FF2B5EF4-FFF2-40B4-BE49-F238E27FC236}">
                    <a16:creationId xmlns:a16="http://schemas.microsoft.com/office/drawing/2014/main" id="{B928D603-9D0E-4FA7-B336-ED28324343E6}"/>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9" name="Line 159">
                <a:extLst>
                  <a:ext uri="{FF2B5EF4-FFF2-40B4-BE49-F238E27FC236}">
                    <a16:creationId xmlns:a16="http://schemas.microsoft.com/office/drawing/2014/main" id="{ADDA3D80-C423-44C2-9BDA-495B03E66860}"/>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20" name="Line 160">
                <a:extLst>
                  <a:ext uri="{FF2B5EF4-FFF2-40B4-BE49-F238E27FC236}">
                    <a16:creationId xmlns:a16="http://schemas.microsoft.com/office/drawing/2014/main" id="{B224C5D0-6B47-4E1A-9582-4107408151AF}"/>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1" name="Line 161">
                <a:extLst>
                  <a:ext uri="{FF2B5EF4-FFF2-40B4-BE49-F238E27FC236}">
                    <a16:creationId xmlns:a16="http://schemas.microsoft.com/office/drawing/2014/main" id="{EB319AC8-8813-43CA-ADE1-8F2BB00408A0}"/>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2" name="Line 162">
                <a:extLst>
                  <a:ext uri="{FF2B5EF4-FFF2-40B4-BE49-F238E27FC236}">
                    <a16:creationId xmlns:a16="http://schemas.microsoft.com/office/drawing/2014/main" id="{77383B53-E58F-4C22-A649-98A723A64DDD}"/>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3" name="Line 163">
                <a:extLst>
                  <a:ext uri="{FF2B5EF4-FFF2-40B4-BE49-F238E27FC236}">
                    <a16:creationId xmlns:a16="http://schemas.microsoft.com/office/drawing/2014/main" id="{10DE9B96-AA78-4218-8E23-489FCE47664A}"/>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4" name="Line 164">
                <a:extLst>
                  <a:ext uri="{FF2B5EF4-FFF2-40B4-BE49-F238E27FC236}">
                    <a16:creationId xmlns:a16="http://schemas.microsoft.com/office/drawing/2014/main" id="{50D58553-E009-43C2-8F37-7F6055C8B75F}"/>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5" name="Line 165">
                <a:extLst>
                  <a:ext uri="{FF2B5EF4-FFF2-40B4-BE49-F238E27FC236}">
                    <a16:creationId xmlns:a16="http://schemas.microsoft.com/office/drawing/2014/main" id="{32520217-A4A4-491D-901A-A55059287A70}"/>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6" name="Line 166">
                <a:extLst>
                  <a:ext uri="{FF2B5EF4-FFF2-40B4-BE49-F238E27FC236}">
                    <a16:creationId xmlns:a16="http://schemas.microsoft.com/office/drawing/2014/main" id="{29E57CE0-DE6A-42D0-8E54-8FA00FCB4F32}"/>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7" name="Line 167">
                <a:extLst>
                  <a:ext uri="{FF2B5EF4-FFF2-40B4-BE49-F238E27FC236}">
                    <a16:creationId xmlns:a16="http://schemas.microsoft.com/office/drawing/2014/main" id="{D0E31B2C-22C8-4046-9BB1-B3E387E23DC4}"/>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8" name="Line 168">
                <a:extLst>
                  <a:ext uri="{FF2B5EF4-FFF2-40B4-BE49-F238E27FC236}">
                    <a16:creationId xmlns:a16="http://schemas.microsoft.com/office/drawing/2014/main" id="{9953B690-530D-4E9E-8DA2-A42755012099}"/>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9" name="Line 169">
                <a:extLst>
                  <a:ext uri="{FF2B5EF4-FFF2-40B4-BE49-F238E27FC236}">
                    <a16:creationId xmlns:a16="http://schemas.microsoft.com/office/drawing/2014/main" id="{6F72A452-3A09-44E1-9F25-BD7CF59A337B}"/>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0" name="Line 170">
                <a:extLst>
                  <a:ext uri="{FF2B5EF4-FFF2-40B4-BE49-F238E27FC236}">
                    <a16:creationId xmlns:a16="http://schemas.microsoft.com/office/drawing/2014/main" id="{151CEDE4-7EB3-4BE9-9608-52BCD545670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1" name="Line 171">
                <a:extLst>
                  <a:ext uri="{FF2B5EF4-FFF2-40B4-BE49-F238E27FC236}">
                    <a16:creationId xmlns:a16="http://schemas.microsoft.com/office/drawing/2014/main" id="{71B86845-3083-4B0C-A513-ED29E118B2CB}"/>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2" name="Line 172">
                <a:extLst>
                  <a:ext uri="{FF2B5EF4-FFF2-40B4-BE49-F238E27FC236}">
                    <a16:creationId xmlns:a16="http://schemas.microsoft.com/office/drawing/2014/main" id="{844E7737-370A-464F-8852-50B30E084594}"/>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3" name="Line 173">
                <a:extLst>
                  <a:ext uri="{FF2B5EF4-FFF2-40B4-BE49-F238E27FC236}">
                    <a16:creationId xmlns:a16="http://schemas.microsoft.com/office/drawing/2014/main" id="{2234FD77-89E9-46B8-BA00-373E25E1D0B4}"/>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4" name="Line 174">
                <a:extLst>
                  <a:ext uri="{FF2B5EF4-FFF2-40B4-BE49-F238E27FC236}">
                    <a16:creationId xmlns:a16="http://schemas.microsoft.com/office/drawing/2014/main" id="{BEFB026C-ABA3-4F0A-B56E-7A0EE925483D}"/>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5" name="Line 175">
                <a:extLst>
                  <a:ext uri="{FF2B5EF4-FFF2-40B4-BE49-F238E27FC236}">
                    <a16:creationId xmlns:a16="http://schemas.microsoft.com/office/drawing/2014/main" id="{E7E16198-9258-43FE-967C-398B922E6D66}"/>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6" name="Line 176">
                <a:extLst>
                  <a:ext uri="{FF2B5EF4-FFF2-40B4-BE49-F238E27FC236}">
                    <a16:creationId xmlns:a16="http://schemas.microsoft.com/office/drawing/2014/main" id="{472FA7FE-00EC-4AF3-9454-B63CBFDAD3F6}"/>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7" name="Line 177">
                <a:extLst>
                  <a:ext uri="{FF2B5EF4-FFF2-40B4-BE49-F238E27FC236}">
                    <a16:creationId xmlns:a16="http://schemas.microsoft.com/office/drawing/2014/main" id="{83B12642-D863-4353-8403-27F145F57280}"/>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38" name="Line 178">
                <a:extLst>
                  <a:ext uri="{FF2B5EF4-FFF2-40B4-BE49-F238E27FC236}">
                    <a16:creationId xmlns:a16="http://schemas.microsoft.com/office/drawing/2014/main" id="{F9C4567F-BBBF-4D3C-BBCF-4B85BF342D82}"/>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9" name="Line 179">
                <a:extLst>
                  <a:ext uri="{FF2B5EF4-FFF2-40B4-BE49-F238E27FC236}">
                    <a16:creationId xmlns:a16="http://schemas.microsoft.com/office/drawing/2014/main" id="{4CDFF751-E1C7-4116-AD55-37B651B99B31}"/>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0" name="Line 180">
                <a:extLst>
                  <a:ext uri="{FF2B5EF4-FFF2-40B4-BE49-F238E27FC236}">
                    <a16:creationId xmlns:a16="http://schemas.microsoft.com/office/drawing/2014/main" id="{ADB0ADD5-ABF4-4D9B-B44E-A8CE74D27000}"/>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1" name="Line 181">
                <a:extLst>
                  <a:ext uri="{FF2B5EF4-FFF2-40B4-BE49-F238E27FC236}">
                    <a16:creationId xmlns:a16="http://schemas.microsoft.com/office/drawing/2014/main" id="{834D5D45-C1F9-4072-BA77-337808BD0C5B}"/>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2" name="Line 182">
                <a:extLst>
                  <a:ext uri="{FF2B5EF4-FFF2-40B4-BE49-F238E27FC236}">
                    <a16:creationId xmlns:a16="http://schemas.microsoft.com/office/drawing/2014/main" id="{15BEE62D-BADE-4A9B-87EE-41DE968D43D5}"/>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3" name="Line 183">
                <a:extLst>
                  <a:ext uri="{FF2B5EF4-FFF2-40B4-BE49-F238E27FC236}">
                    <a16:creationId xmlns:a16="http://schemas.microsoft.com/office/drawing/2014/main" id="{AB301D1B-E332-482B-85CB-A5EF96221AA6}"/>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4" name="Line 184">
                <a:extLst>
                  <a:ext uri="{FF2B5EF4-FFF2-40B4-BE49-F238E27FC236}">
                    <a16:creationId xmlns:a16="http://schemas.microsoft.com/office/drawing/2014/main" id="{8540A6FC-90E3-49F5-8987-75ADFE92D577}"/>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5" name="Line 185">
                <a:extLst>
                  <a:ext uri="{FF2B5EF4-FFF2-40B4-BE49-F238E27FC236}">
                    <a16:creationId xmlns:a16="http://schemas.microsoft.com/office/drawing/2014/main" id="{95E406F8-B5AC-4BCE-9FCC-D1088701D90C}"/>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6" name="Line 186">
                <a:extLst>
                  <a:ext uri="{FF2B5EF4-FFF2-40B4-BE49-F238E27FC236}">
                    <a16:creationId xmlns:a16="http://schemas.microsoft.com/office/drawing/2014/main" id="{A3DC2527-9047-4E31-870E-1D2188BA1D40}"/>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547" name="Picture 187">
                <a:extLst>
                  <a:ext uri="{FF2B5EF4-FFF2-40B4-BE49-F238E27FC236}">
                    <a16:creationId xmlns:a16="http://schemas.microsoft.com/office/drawing/2014/main" id="{2D36E2B2-3348-4EE0-A694-B3FEB12BB816}"/>
                  </a:ext>
                </a:extLst>
              </p:cNvPr>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548" name="Oval 188">
                <a:extLst>
                  <a:ext uri="{FF2B5EF4-FFF2-40B4-BE49-F238E27FC236}">
                    <a16:creationId xmlns:a16="http://schemas.microsoft.com/office/drawing/2014/main" id="{BA110C93-D228-4F57-93BE-B73EE56CEA5C}"/>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549" name="Rectangle 548">
                <a:extLst>
                  <a:ext uri="{FF2B5EF4-FFF2-40B4-BE49-F238E27FC236}">
                    <a16:creationId xmlns:a16="http://schemas.microsoft.com/office/drawing/2014/main" id="{64553FB9-63E2-4B93-8762-E7137D053203}"/>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550" name="Oval 200">
                <a:extLst>
                  <a:ext uri="{FF2B5EF4-FFF2-40B4-BE49-F238E27FC236}">
                    <a16:creationId xmlns:a16="http://schemas.microsoft.com/office/drawing/2014/main" id="{FF5A0620-FD19-49DC-8976-32CC4E6064B3}"/>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551" name="Trapezoid 550">
              <a:extLst>
                <a:ext uri="{FF2B5EF4-FFF2-40B4-BE49-F238E27FC236}">
                  <a16:creationId xmlns:a16="http://schemas.microsoft.com/office/drawing/2014/main" id="{24E62E8E-4D74-48C0-8B56-A0789EF75C32}"/>
                </a:ext>
              </a:extLst>
            </p:cNvPr>
            <p:cNvSpPr/>
            <p:nvPr/>
          </p:nvSpPr>
          <p:spPr>
            <a:xfrm>
              <a:off x="5896466" y="5659454"/>
              <a:ext cx="223200" cy="1674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2" name="Line 8">
              <a:extLst>
                <a:ext uri="{FF2B5EF4-FFF2-40B4-BE49-F238E27FC236}">
                  <a16:creationId xmlns:a16="http://schemas.microsoft.com/office/drawing/2014/main" id="{7D3329DA-8E8D-4BAC-874F-7FBC2D723A5F}"/>
                </a:ext>
              </a:extLst>
            </p:cNvPr>
            <p:cNvSpPr>
              <a:spLocks noChangeShapeType="1"/>
            </p:cNvSpPr>
            <p:nvPr/>
          </p:nvSpPr>
          <p:spPr bwMode="auto">
            <a:xfrm flipH="1">
              <a:off x="5030359" y="4770787"/>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553" name="Group 9">
              <a:extLst>
                <a:ext uri="{FF2B5EF4-FFF2-40B4-BE49-F238E27FC236}">
                  <a16:creationId xmlns:a16="http://schemas.microsoft.com/office/drawing/2014/main" id="{31D238E1-B872-4092-9F3F-4867F7D101C7}"/>
                </a:ext>
              </a:extLst>
            </p:cNvPr>
            <p:cNvGrpSpPr>
              <a:grpSpLocks/>
            </p:cNvGrpSpPr>
            <p:nvPr/>
          </p:nvGrpSpPr>
          <p:grpSpPr bwMode="auto">
            <a:xfrm>
              <a:off x="5476759" y="4592344"/>
              <a:ext cx="374312" cy="416756"/>
              <a:chOff x="3220" y="159"/>
              <a:chExt cx="883" cy="983"/>
            </a:xfrm>
          </p:grpSpPr>
          <p:sp>
            <p:nvSpPr>
              <p:cNvPr id="554" name="AutoShape 10">
                <a:extLst>
                  <a:ext uri="{FF2B5EF4-FFF2-40B4-BE49-F238E27FC236}">
                    <a16:creationId xmlns:a16="http://schemas.microsoft.com/office/drawing/2014/main" id="{55F67654-C830-4A26-8645-59B0D0D9795B}"/>
                  </a:ext>
                </a:extLst>
              </p:cNvPr>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555" name="Rectangle 11">
                <a:extLst>
                  <a:ext uri="{FF2B5EF4-FFF2-40B4-BE49-F238E27FC236}">
                    <a16:creationId xmlns:a16="http://schemas.microsoft.com/office/drawing/2014/main" id="{67513A65-C598-4A51-BB7F-E839C97AE28D}"/>
                  </a:ext>
                </a:extLst>
              </p:cNvPr>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556" name="AutoShape 12">
                <a:extLst>
                  <a:ext uri="{FF2B5EF4-FFF2-40B4-BE49-F238E27FC236}">
                    <a16:creationId xmlns:a16="http://schemas.microsoft.com/office/drawing/2014/main" id="{87C2F966-43BE-4806-814A-9B3FAB533C31}"/>
                  </a:ext>
                </a:extLst>
              </p:cNvPr>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557" name="Picture 13" descr="Product Picture">
                <a:extLst>
                  <a:ext uri="{FF2B5EF4-FFF2-40B4-BE49-F238E27FC236}">
                    <a16:creationId xmlns:a16="http://schemas.microsoft.com/office/drawing/2014/main" id="{9BE87ADE-899C-41B1-AE6D-1333742EF88E}"/>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558" name="Rectangle 14">
                <a:extLst>
                  <a:ext uri="{FF2B5EF4-FFF2-40B4-BE49-F238E27FC236}">
                    <a16:creationId xmlns:a16="http://schemas.microsoft.com/office/drawing/2014/main" id="{5BA9575B-E5A5-4DE5-B532-270BB5196858}"/>
                  </a:ext>
                </a:extLst>
              </p:cNvPr>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559" name="AutoShape 15">
                <a:extLst>
                  <a:ext uri="{FF2B5EF4-FFF2-40B4-BE49-F238E27FC236}">
                    <a16:creationId xmlns:a16="http://schemas.microsoft.com/office/drawing/2014/main" id="{F23B6320-41A5-4DF5-8A1E-24F24D4536ED}"/>
                  </a:ext>
                </a:extLst>
              </p:cNvPr>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560" name="Group 16">
                <a:extLst>
                  <a:ext uri="{FF2B5EF4-FFF2-40B4-BE49-F238E27FC236}">
                    <a16:creationId xmlns:a16="http://schemas.microsoft.com/office/drawing/2014/main" id="{B81A5DBB-1284-4A2A-913F-9398CC3BCE00}"/>
                  </a:ext>
                </a:extLst>
              </p:cNvPr>
              <p:cNvGrpSpPr>
                <a:grpSpLocks/>
              </p:cNvGrpSpPr>
              <p:nvPr/>
            </p:nvGrpSpPr>
            <p:grpSpPr bwMode="auto">
              <a:xfrm>
                <a:off x="3333" y="229"/>
                <a:ext cx="392" cy="74"/>
                <a:chOff x="2282" y="276"/>
                <a:chExt cx="580" cy="111"/>
              </a:xfrm>
            </p:grpSpPr>
            <p:sp>
              <p:nvSpPr>
                <p:cNvPr id="565" name="Arc 17">
                  <a:extLst>
                    <a:ext uri="{FF2B5EF4-FFF2-40B4-BE49-F238E27FC236}">
                      <a16:creationId xmlns:a16="http://schemas.microsoft.com/office/drawing/2014/main" id="{C9F0C9CF-E316-4F68-93ED-BBF17D52A284}"/>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566" name="Arc 18">
                  <a:extLst>
                    <a:ext uri="{FF2B5EF4-FFF2-40B4-BE49-F238E27FC236}">
                      <a16:creationId xmlns:a16="http://schemas.microsoft.com/office/drawing/2014/main" id="{387CB048-A9EC-4C86-BB87-C7EAEF1313FA}"/>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561" name="AutoShape 19">
                <a:extLst>
                  <a:ext uri="{FF2B5EF4-FFF2-40B4-BE49-F238E27FC236}">
                    <a16:creationId xmlns:a16="http://schemas.microsoft.com/office/drawing/2014/main" id="{EA6BD4CE-D426-45BF-AE67-85D390710CDF}"/>
                  </a:ext>
                </a:extLst>
              </p:cNvPr>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562" name="Group 20">
                <a:extLst>
                  <a:ext uri="{FF2B5EF4-FFF2-40B4-BE49-F238E27FC236}">
                    <a16:creationId xmlns:a16="http://schemas.microsoft.com/office/drawing/2014/main" id="{5C63351F-CE2D-4F97-AD04-ED7B3990AFE5}"/>
                  </a:ext>
                </a:extLst>
              </p:cNvPr>
              <p:cNvGrpSpPr>
                <a:grpSpLocks/>
              </p:cNvGrpSpPr>
              <p:nvPr/>
            </p:nvGrpSpPr>
            <p:grpSpPr bwMode="auto">
              <a:xfrm>
                <a:off x="3382" y="158"/>
                <a:ext cx="486" cy="99"/>
                <a:chOff x="2389" y="172"/>
                <a:chExt cx="729" cy="149"/>
              </a:xfrm>
            </p:grpSpPr>
            <p:sp>
              <p:nvSpPr>
                <p:cNvPr id="563" name="Freeform 21">
                  <a:extLst>
                    <a:ext uri="{FF2B5EF4-FFF2-40B4-BE49-F238E27FC236}">
                      <a16:creationId xmlns:a16="http://schemas.microsoft.com/office/drawing/2014/main" id="{343107F5-4D1B-4E5D-9B64-4412C33A8F65}"/>
                    </a:ext>
                  </a:extLst>
                </p:cNvPr>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564" name="Line 22">
                  <a:extLst>
                    <a:ext uri="{FF2B5EF4-FFF2-40B4-BE49-F238E27FC236}">
                      <a16:creationId xmlns:a16="http://schemas.microsoft.com/office/drawing/2014/main" id="{5B3D2C98-A17B-4FB7-A29F-A5DB8A2095C5}"/>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567" name="Freeform 376">
              <a:extLst>
                <a:ext uri="{FF2B5EF4-FFF2-40B4-BE49-F238E27FC236}">
                  <a16:creationId xmlns:a16="http://schemas.microsoft.com/office/drawing/2014/main" id="{9A96F6B9-24C7-4D9B-BDF5-B9C9D6ED80EF}"/>
                </a:ext>
              </a:extLst>
            </p:cNvPr>
            <p:cNvSpPr/>
            <p:nvPr/>
          </p:nvSpPr>
          <p:spPr bwMode="auto">
            <a:xfrm>
              <a:off x="6417323" y="6615427"/>
              <a:ext cx="1853452" cy="64282"/>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 name="Straight Connector 8">
              <a:extLst>
                <a:ext uri="{FF2B5EF4-FFF2-40B4-BE49-F238E27FC236}">
                  <a16:creationId xmlns:a16="http://schemas.microsoft.com/office/drawing/2014/main" id="{B8A3A1C2-FFE0-4811-BD5B-E2C263BC45C9}"/>
                </a:ext>
              </a:extLst>
            </p:cNvPr>
            <p:cNvCxnSpPr>
              <a:stCxn id="474" idx="1"/>
              <a:endCxn id="551" idx="0"/>
            </p:cNvCxnSpPr>
            <p:nvPr/>
          </p:nvCxnSpPr>
          <p:spPr>
            <a:xfrm>
              <a:off x="6007440" y="5532224"/>
              <a:ext cx="626" cy="127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D78C5A7-D435-4C21-B487-B0911AA08D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184522" y="5026562"/>
              <a:ext cx="174757" cy="95250"/>
            </a:xfrm>
            <a:prstGeom prst="rect">
              <a:avLst/>
            </a:prstGeom>
            <a:solidFill>
              <a:schemeClr val="bg1"/>
            </a:solidFill>
          </p:spPr>
        </p:pic>
      </p:grpSp>
      <p:grpSp>
        <p:nvGrpSpPr>
          <p:cNvPr id="24" name="Group 23">
            <a:extLst>
              <a:ext uri="{FF2B5EF4-FFF2-40B4-BE49-F238E27FC236}">
                <a16:creationId xmlns:a16="http://schemas.microsoft.com/office/drawing/2014/main" id="{5D90874E-A446-42A9-8B4C-B3B702A9FBB1}"/>
              </a:ext>
            </a:extLst>
          </p:cNvPr>
          <p:cNvGrpSpPr/>
          <p:nvPr/>
        </p:nvGrpSpPr>
        <p:grpSpPr>
          <a:xfrm>
            <a:off x="6293380" y="5061862"/>
            <a:ext cx="282527" cy="1581359"/>
            <a:chOff x="6293380" y="5061862"/>
            <a:chExt cx="282527" cy="1581359"/>
          </a:xfrm>
        </p:grpSpPr>
        <p:sp>
          <p:nvSpPr>
            <p:cNvPr id="21" name="Oval 20">
              <a:extLst>
                <a:ext uri="{FF2B5EF4-FFF2-40B4-BE49-F238E27FC236}">
                  <a16:creationId xmlns:a16="http://schemas.microsoft.com/office/drawing/2014/main" id="{003DE3A0-44FA-4563-94BF-AFE77F568F04}"/>
                </a:ext>
              </a:extLst>
            </p:cNvPr>
            <p:cNvSpPr/>
            <p:nvPr/>
          </p:nvSpPr>
          <p:spPr>
            <a:xfrm>
              <a:off x="6298165" y="5204226"/>
              <a:ext cx="277742" cy="14389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03DDED05-61AC-4954-A700-88015158CFAF}"/>
                </a:ext>
              </a:extLst>
            </p:cNvPr>
            <p:cNvSpPr/>
            <p:nvPr/>
          </p:nvSpPr>
          <p:spPr>
            <a:xfrm>
              <a:off x="6293380" y="5061862"/>
              <a:ext cx="277742" cy="20979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5" name="Straight Connector 754">
            <a:extLst>
              <a:ext uri="{FF2B5EF4-FFF2-40B4-BE49-F238E27FC236}">
                <a16:creationId xmlns:a16="http://schemas.microsoft.com/office/drawing/2014/main" id="{ADCB1931-B3C3-43D4-982E-B113D9EB6E75}"/>
              </a:ext>
            </a:extLst>
          </p:cNvPr>
          <p:cNvCxnSpPr>
            <a:cxnSpLocks/>
          </p:cNvCxnSpPr>
          <p:nvPr/>
        </p:nvCxnSpPr>
        <p:spPr>
          <a:xfrm>
            <a:off x="448408" y="6752559"/>
            <a:ext cx="65942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756" name="Oval 755">
            <a:extLst>
              <a:ext uri="{FF2B5EF4-FFF2-40B4-BE49-F238E27FC236}">
                <a16:creationId xmlns:a16="http://schemas.microsoft.com/office/drawing/2014/main" id="{722EF9DE-47EA-45B0-A96C-DBE9E177E47B}"/>
              </a:ext>
            </a:extLst>
          </p:cNvPr>
          <p:cNvSpPr/>
          <p:nvPr/>
        </p:nvSpPr>
        <p:spPr>
          <a:xfrm>
            <a:off x="7338700" y="5343788"/>
            <a:ext cx="631326" cy="79755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55"/>
                                        </p:tgtEl>
                                        <p:attrNameLst>
                                          <p:attrName>style.visibility</p:attrName>
                                        </p:attrNameLst>
                                      </p:cBhvr>
                                      <p:to>
                                        <p:strVal val="visible"/>
                                      </p:to>
                                    </p:set>
                                    <p:anim calcmode="lin" valueType="num">
                                      <p:cBhvr additive="base">
                                        <p:cTn id="35" dur="500" fill="hold"/>
                                        <p:tgtEl>
                                          <p:spTgt spid="755"/>
                                        </p:tgtEl>
                                        <p:attrNameLst>
                                          <p:attrName>ppt_x</p:attrName>
                                        </p:attrNameLst>
                                      </p:cBhvr>
                                      <p:tavLst>
                                        <p:tav tm="0">
                                          <p:val>
                                            <p:strVal val="#ppt_x"/>
                                          </p:val>
                                        </p:tav>
                                        <p:tav tm="100000">
                                          <p:val>
                                            <p:strVal val="#ppt_x"/>
                                          </p:val>
                                        </p:tav>
                                      </p:tavLst>
                                    </p:anim>
                                    <p:anim calcmode="lin" valueType="num">
                                      <p:cBhvr additive="base">
                                        <p:cTn id="36" dur="500" fill="hold"/>
                                        <p:tgtEl>
                                          <p:spTgt spid="75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56"/>
                                        </p:tgtEl>
                                        <p:attrNameLst>
                                          <p:attrName>style.visibility</p:attrName>
                                        </p:attrNameLst>
                                      </p:cBhvr>
                                      <p:to>
                                        <p:strVal val="visible"/>
                                      </p:to>
                                    </p:set>
                                    <p:anim calcmode="lin" valueType="num">
                                      <p:cBhvr additive="base">
                                        <p:cTn id="41" dur="500" fill="hold"/>
                                        <p:tgtEl>
                                          <p:spTgt spid="756"/>
                                        </p:tgtEl>
                                        <p:attrNameLst>
                                          <p:attrName>ppt_x</p:attrName>
                                        </p:attrNameLst>
                                      </p:cBhvr>
                                      <p:tavLst>
                                        <p:tav tm="0">
                                          <p:val>
                                            <p:strVal val="#ppt_x"/>
                                          </p:val>
                                        </p:tav>
                                        <p:tav tm="100000">
                                          <p:val>
                                            <p:strVal val="#ppt_x"/>
                                          </p:val>
                                        </p:tav>
                                      </p:tavLst>
                                    </p:anim>
                                    <p:anim calcmode="lin" valueType="num">
                                      <p:cBhvr additive="base">
                                        <p:cTn id="42" dur="500" fill="hold"/>
                                        <p:tgtEl>
                                          <p:spTgt spid="7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b="1" dirty="0">
                <a:solidFill>
                  <a:schemeClr val="accent4"/>
                </a:solidFill>
              </a:rPr>
              <a:t>Minor losses must be minor!</a:t>
            </a:r>
          </a:p>
        </p:txBody>
      </p:sp>
    </p:spTree>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228600" y="228600"/>
            <a:ext cx="6248400" cy="1143000"/>
          </a:xfrm>
        </p:spPr>
        <p:txBody>
          <a:bodyPr/>
          <a:lstStyle/>
          <a:p>
            <a:r>
              <a:rPr lang="en-US" dirty="0"/>
              <a:t>Flow Control and Measurement</a:t>
            </a:r>
          </a:p>
        </p:txBody>
      </p:sp>
      <p:sp>
        <p:nvSpPr>
          <p:cNvPr id="7171" name="Rectangle 3"/>
          <p:cNvSpPr>
            <a:spLocks noGrp="1" noChangeArrowheads="1"/>
          </p:cNvSpPr>
          <p:nvPr>
            <p:ph sz="half" idx="1"/>
          </p:nvPr>
        </p:nvSpPr>
        <p:spPr>
          <a:xfrm>
            <a:off x="1828800" y="1597032"/>
            <a:ext cx="7696200" cy="4525963"/>
          </a:xfrm>
        </p:spPr>
        <p:txBody>
          <a:bodyPr/>
          <a:lstStyle/>
          <a:p>
            <a:pPr marL="0" indent="0">
              <a:buNone/>
            </a:pPr>
            <a:r>
              <a:rPr lang="en-US" sz="3000" dirty="0"/>
              <a:t>- </a:t>
            </a:r>
            <a:r>
              <a:rPr lang="en-US" sz="3000" dirty="0" err="1"/>
              <a:t>K</a:t>
            </a:r>
            <a:r>
              <a:rPr lang="en-US" sz="3000" baseline="-25000" dirty="0" err="1"/>
              <a:t>e</a:t>
            </a:r>
            <a:r>
              <a:rPr lang="en-US" sz="3000" dirty="0"/>
              <a:t> for an orifice in a pipe</a:t>
            </a:r>
          </a:p>
          <a:p>
            <a:pPr marL="0" indent="0">
              <a:buNone/>
            </a:pPr>
            <a:r>
              <a:rPr lang="en-US" sz="3000" dirty="0"/>
              <a:t>- “Almost Linear” Flow Controller</a:t>
            </a:r>
          </a:p>
          <a:p>
            <a:pPr marL="0" indent="0">
              <a:buNone/>
            </a:pPr>
            <a:r>
              <a:rPr lang="en-US" sz="3000" dirty="0"/>
              <a:t>- Linear Flow Orifice Meter (LFOM)</a:t>
            </a:r>
          </a:p>
          <a:p>
            <a:pPr marL="0" indent="0">
              <a:buNone/>
            </a:pPr>
            <a:r>
              <a:rPr lang="en-US" sz="3000" dirty="0"/>
              <a:t>- What about a turbulent Chemical Dose </a:t>
            </a:r>
            <a:r>
              <a:rPr lang="en-US" sz="3000" dirty="0" err="1"/>
              <a:t>Contoller</a:t>
            </a:r>
            <a:r>
              <a:rPr lang="en-US" sz="3000" dirty="0"/>
              <a:t>?</a:t>
            </a:r>
          </a:p>
          <a:p>
            <a:pPr marL="0" indent="0">
              <a:buNone/>
            </a:pPr>
            <a:r>
              <a:rPr lang="en-US" sz="3000" dirty="0"/>
              <a:t>- Float valve head loss</a:t>
            </a:r>
          </a:p>
          <a:p>
            <a:pPr marL="0" indent="0">
              <a:buNone/>
            </a:pPr>
            <a:r>
              <a:rPr lang="en-US" sz="3000" dirty="0"/>
              <a:t>- Linear Chemical Dose Controller: more info</a:t>
            </a:r>
          </a:p>
          <a:p>
            <a:pPr marL="0" indent="0">
              <a:buNone/>
            </a:pPr>
            <a:r>
              <a:rPr lang="en-US" sz="3000" dirty="0"/>
              <a:t>- Surface tension</a:t>
            </a:r>
          </a:p>
          <a:p>
            <a:pPr marL="0" indent="0">
              <a:buNone/>
            </a:pPr>
            <a:r>
              <a:rPr lang="en-US" sz="3000" dirty="0"/>
              <a:t>- Assorted other</a:t>
            </a:r>
          </a:p>
          <a:p>
            <a:pPr marL="0" indent="0">
              <a:buNone/>
            </a:pPr>
            <a:endParaRPr lang="en-US" sz="3000" dirty="0"/>
          </a:p>
        </p:txBody>
      </p:sp>
      <p:sp>
        <p:nvSpPr>
          <p:cNvPr id="2" name="Oval 1">
            <a:extLst>
              <a:ext uri="{FF2B5EF4-FFF2-40B4-BE49-F238E27FC236}">
                <a16:creationId xmlns:a16="http://schemas.microsoft.com/office/drawing/2014/main" id="{00504036-0FAC-4B94-A510-D480CD1A9903}"/>
              </a:ext>
            </a:extLst>
          </p:cNvPr>
          <p:cNvSpPr/>
          <p:nvPr/>
        </p:nvSpPr>
        <p:spPr>
          <a:xfrm>
            <a:off x="5181600"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213946" y="1676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1</a:t>
            </a:r>
          </a:p>
        </p:txBody>
      </p:sp>
      <p:sp>
        <p:nvSpPr>
          <p:cNvPr id="25" name="Oval 24">
            <a:extLst>
              <a:ext uri="{FF2B5EF4-FFF2-40B4-BE49-F238E27FC236}">
                <a16:creationId xmlns:a16="http://schemas.microsoft.com/office/drawing/2014/main" id="{FA56BDFA-9243-40B4-9B22-599B3486A381}"/>
              </a:ext>
            </a:extLst>
          </p:cNvPr>
          <p:cNvSpPr/>
          <p:nvPr/>
        </p:nvSpPr>
        <p:spPr>
          <a:xfrm>
            <a:off x="213946" y="220674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2</a:t>
            </a:r>
          </a:p>
        </p:txBody>
      </p:sp>
      <p:sp>
        <p:nvSpPr>
          <p:cNvPr id="26" name="Oval 25">
            <a:extLst>
              <a:ext uri="{FF2B5EF4-FFF2-40B4-BE49-F238E27FC236}">
                <a16:creationId xmlns:a16="http://schemas.microsoft.com/office/drawing/2014/main" id="{2CF7AD9D-8749-41E8-86BF-08F76D2DD5D4}"/>
              </a:ext>
            </a:extLst>
          </p:cNvPr>
          <p:cNvSpPr/>
          <p:nvPr/>
        </p:nvSpPr>
        <p:spPr>
          <a:xfrm>
            <a:off x="213946" y="2737098"/>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3</a:t>
            </a:r>
          </a:p>
        </p:txBody>
      </p:sp>
      <p:sp>
        <p:nvSpPr>
          <p:cNvPr id="27" name="Oval 26">
            <a:extLst>
              <a:ext uri="{FF2B5EF4-FFF2-40B4-BE49-F238E27FC236}">
                <a16:creationId xmlns:a16="http://schemas.microsoft.com/office/drawing/2014/main" id="{71A141E7-CA40-4E4C-A1CE-6E394FD347DC}"/>
              </a:ext>
            </a:extLst>
          </p:cNvPr>
          <p:cNvSpPr/>
          <p:nvPr/>
        </p:nvSpPr>
        <p:spPr>
          <a:xfrm>
            <a:off x="213946" y="3287962"/>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4</a:t>
            </a:r>
          </a:p>
        </p:txBody>
      </p:sp>
      <p:sp>
        <p:nvSpPr>
          <p:cNvPr id="28" name="Oval 27">
            <a:extLst>
              <a:ext uri="{FF2B5EF4-FFF2-40B4-BE49-F238E27FC236}">
                <a16:creationId xmlns:a16="http://schemas.microsoft.com/office/drawing/2014/main" id="{D5F303DC-820D-4EAC-8AAB-A48D8FD25168}"/>
              </a:ext>
            </a:extLst>
          </p:cNvPr>
          <p:cNvSpPr/>
          <p:nvPr/>
        </p:nvSpPr>
        <p:spPr>
          <a:xfrm>
            <a:off x="213946" y="4343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5</a:t>
            </a:r>
          </a:p>
        </p:txBody>
      </p:sp>
      <p:sp>
        <p:nvSpPr>
          <p:cNvPr id="29" name="Oval 28">
            <a:extLst>
              <a:ext uri="{FF2B5EF4-FFF2-40B4-BE49-F238E27FC236}">
                <a16:creationId xmlns:a16="http://schemas.microsoft.com/office/drawing/2014/main" id="{06C0B296-6492-4BFA-BCD3-A0DCA10914FA}"/>
              </a:ext>
            </a:extLst>
          </p:cNvPr>
          <p:cNvSpPr/>
          <p:nvPr/>
        </p:nvSpPr>
        <p:spPr>
          <a:xfrm>
            <a:off x="213946" y="4878446"/>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6</a:t>
            </a:r>
          </a:p>
        </p:txBody>
      </p:sp>
      <p:sp>
        <p:nvSpPr>
          <p:cNvPr id="30" name="Oval 29">
            <a:extLst>
              <a:ext uri="{FF2B5EF4-FFF2-40B4-BE49-F238E27FC236}">
                <a16:creationId xmlns:a16="http://schemas.microsoft.com/office/drawing/2014/main" id="{272670DE-5635-4A79-8917-62580268844D}"/>
              </a:ext>
            </a:extLst>
          </p:cNvPr>
          <p:cNvSpPr/>
          <p:nvPr/>
        </p:nvSpPr>
        <p:spPr>
          <a:xfrm>
            <a:off x="213946" y="540176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7</a:t>
            </a:r>
          </a:p>
        </p:txBody>
      </p:sp>
      <p:sp>
        <p:nvSpPr>
          <p:cNvPr id="31" name="Oval 30">
            <a:extLst>
              <a:ext uri="{FF2B5EF4-FFF2-40B4-BE49-F238E27FC236}">
                <a16:creationId xmlns:a16="http://schemas.microsoft.com/office/drawing/2014/main" id="{BDE6244F-FC35-403B-B22B-B42C5825DBEE}"/>
              </a:ext>
            </a:extLst>
          </p:cNvPr>
          <p:cNvSpPr/>
          <p:nvPr/>
        </p:nvSpPr>
        <p:spPr>
          <a:xfrm>
            <a:off x="213946" y="5966244"/>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8</a:t>
            </a:r>
          </a:p>
        </p:txBody>
      </p:sp>
    </p:spTree>
    <p:extLst>
      <p:ext uri="{BB962C8B-B14F-4D97-AF65-F5344CB8AC3E}">
        <p14:creationId xmlns:p14="http://schemas.microsoft.com/office/powerpoint/2010/main" val="386543399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a:t>
            </a:r>
            <a:r>
              <a:rPr lang="en-US" dirty="0" smtClean="0"/>
              <a:t>Asia</a:t>
            </a:r>
            <a:endParaRPr lang="en-US" dirty="0"/>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2326.209"/>
  <p:tag name="LATEXADDIN" val="\documentclass{article}&#10;\usepackage{amsmath}&#10;\pagestyle{empty}&#10;\begin{document}&#10;&#10;$$ \frac{\pi}{4}d_{float}^2 \cdot \rho g{h_{submerged}} = \frac{\pi}{4}d_{orifice}^2 \cdot \rho g{h_{tank}}$$&#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622.047"/>
  <p:tag name="LATEXADDIN" val="\documentclass{article}&#10;\usepackage{amsmath}&#10;\pagestyle{empty}&#10;\begin{document}&#10;&#10;$$ \Delta h_{submerged} = \Delta h_{tank}\frac{d_{orifice}^2}{d_{float}^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3}{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5}{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6.9591"/>
  <p:tag name="LATEXADDIN" val="\documentclass{article}&#10;\usepackage{amsmath}&#10;\usepackage{xcolor}&#10;\pagestyle{empty}&#10;\begin{document}&#10;&#10;\definecolor{Monred}{RGB}{172,0,0}&#10;&#10;&#10;$Q \propto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 name="LAYER" val="1"/>
  <p:tag name="SELECTIONNAME" val="Picture 13"/>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24.784"/>
  <p:tag name="LATEXADDIN" val="\documentclass{article}&#10;\usepackage{amsmath}&#10;\usepackage{xcolor}&#10;\pagestyle{empty}&#10;\begin{document}&#10;&#10;\definecolor{Monred}{RGB}{172,0,0}&#10;&#10;$$\color{blue}{&#10;D_{Min, \, Error} = \left[ \frac{8 Q_{Max}^2 \sum K_e}{\Pi_{Error} h_l g \pi^2} \right]^{\frac{1}{4}}&#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098.238"/>
  <p:tag name="LATEXADDIN" val="\documentclass{article}&#10;\usepackage{amsmath}&#10;\pagestyle{empty}&#10;\begin{document}&#10;$$ L_{Min} = \left( \frac{g h_L \pi D^4}{128 \nu Q_{Max}} - \frac{Q_{Max}}{16 \pi \nu} \sum{K_e} \right)$$&#10;&#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123393</TotalTime>
  <Words>2824</Words>
  <Application>Microsoft Office PowerPoint</Application>
  <PresentationFormat>On-screen Show (4:3)</PresentationFormat>
  <Paragraphs>529</Paragraphs>
  <Slides>72</Slides>
  <Notes>51</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2</vt:i4>
      </vt:variant>
      <vt:variant>
        <vt:lpstr>Slide Titles</vt:lpstr>
      </vt:variant>
      <vt:variant>
        <vt:i4>72</vt:i4>
      </vt:variant>
    </vt:vector>
  </HeadingPairs>
  <TitlesOfParts>
    <vt:vector size="87" baseType="lpstr">
      <vt:lpstr>Candara</vt:lpstr>
      <vt:lpstr>Times New Roman</vt:lpstr>
      <vt:lpstr>Arial</vt:lpstr>
      <vt:lpstr>Century Gothic</vt:lpstr>
      <vt:lpstr>Symbol</vt:lpstr>
      <vt:lpstr>Wingdings</vt:lpstr>
      <vt:lpstr>Calibri</vt:lpstr>
      <vt:lpstr>Baskerville Old Face</vt:lpstr>
      <vt:lpstr>Lecture 4540 2016</vt:lpstr>
      <vt:lpstr>1_Lecture 4540 2016</vt:lpstr>
      <vt:lpstr>Lecture 4540 2017</vt:lpstr>
      <vt:lpstr>2_Lecture 4540 2016</vt:lpstr>
      <vt:lpstr>3_Lecture 4540 2016</vt:lpstr>
      <vt:lpstr>Mathcad</vt:lpstr>
      <vt:lpstr>Equation</vt:lpstr>
      <vt:lpstr>Flow Control and Measurement</vt:lpstr>
      <vt:lpstr>Overview</vt:lpstr>
      <vt:lpstr>Overview</vt:lpstr>
      <vt:lpstr>Applications of Constant Flow</vt:lpstr>
      <vt:lpstr>Overview</vt:lpstr>
      <vt:lpstr>If you had electricity…</vt:lpstr>
      <vt:lpstr>A couple of observations…</vt:lpstr>
      <vt:lpstr>PowerPoint Presentation</vt:lpstr>
      <vt:lpstr>Dosing at a large city Water Treatment Plant in Asia</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variable head</vt:lpstr>
      <vt:lpstr>Overview</vt:lpstr>
      <vt:lpstr>Hypochorinator Fix</vt:lpstr>
      <vt:lpstr>AguaClara Technologies</vt:lpstr>
      <vt:lpstr>Overview</vt:lpstr>
      <vt:lpstr>AguaClara approach to flow control</vt:lpstr>
      <vt:lpstr>PowerPoint Presentation</vt:lpstr>
      <vt:lpstr>PowerPoint Presentation</vt:lpstr>
      <vt:lpstr>Early Flow Controllers</vt:lpstr>
      <vt:lpstr>Dose Controller:  The QC Control Problem</vt:lpstr>
      <vt:lpstr>Overview</vt:lpstr>
      <vt:lpstr>Linear Flow Orifice Meter</vt:lpstr>
      <vt:lpstr>Weir flow-head Proportionality</vt:lpstr>
      <vt:lpstr>Linear Orifice Meter</vt:lpstr>
      <vt:lpstr>Overview</vt:lpstr>
      <vt:lpstr>Linear Chemical  Dose Controller (CDC)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Chemical  Dose Controller (CDC)</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Making the CDC linear:  minimizing minor losses</vt:lpstr>
      <vt:lpstr>CDC dosing tubes:  diameter constraints</vt:lpstr>
      <vt:lpstr>CDC dosing tubes:  length constraints</vt:lpstr>
      <vt:lpstr>CDC Design Algorithm</vt:lpstr>
      <vt:lpstr>Dose Controller Accuracy</vt:lpstr>
      <vt:lpstr>Maximum Plant Flow Rate Using Linear Flow Controller</vt:lpstr>
      <vt:lpstr>Dose Control Summary</vt:lpstr>
      <vt:lpstr>Flow Control and Measurement</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mw24</cp:lastModifiedBy>
  <cp:revision>1772</cp:revision>
  <cp:lastPrinted>2017-09-05T11:56:51Z</cp:lastPrinted>
  <dcterms:created xsi:type="dcterms:W3CDTF">2004-08-17T19:01:02Z</dcterms:created>
  <dcterms:modified xsi:type="dcterms:W3CDTF">2019-09-18T14:17:00Z</dcterms:modified>
</cp:coreProperties>
</file>